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2"/>
  </p:sldMasterIdLst>
  <p:notesMasterIdLst>
    <p:notesMasterId r:id="rId20"/>
  </p:notesMasterIdLst>
  <p:sldIdLst>
    <p:sldId id="256" r:id="rId3"/>
    <p:sldId id="405" r:id="rId4"/>
    <p:sldId id="406" r:id="rId5"/>
    <p:sldId id="415" r:id="rId6"/>
    <p:sldId id="420" r:id="rId7"/>
    <p:sldId id="416" r:id="rId8"/>
    <p:sldId id="408" r:id="rId9"/>
    <p:sldId id="422" r:id="rId10"/>
    <p:sldId id="423" r:id="rId11"/>
    <p:sldId id="424" r:id="rId12"/>
    <p:sldId id="425" r:id="rId13"/>
    <p:sldId id="426" r:id="rId14"/>
    <p:sldId id="427" r:id="rId15"/>
    <p:sldId id="430" r:id="rId16"/>
    <p:sldId id="428" r:id="rId17"/>
    <p:sldId id="429" r:id="rId18"/>
    <p:sldId id="43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3"/>
    <a:srgbClr val="FFC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86375" autoAdjust="0"/>
  </p:normalViewPr>
  <p:slideViewPr>
    <p:cSldViewPr>
      <p:cViewPr varScale="1">
        <p:scale>
          <a:sx n="54" d="100"/>
          <a:sy n="54" d="100"/>
        </p:scale>
        <p:origin x="1816"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1BC4BB-1341-440E-B9A4-F95BF3FFF49B}" type="datetimeFigureOut">
              <a:rPr lang="en-NZ" smtClean="0"/>
              <a:pPr/>
              <a:t>9/03/2025</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B818E-439A-4867-A5FB-6BBC93E65C26}" type="slidenum">
              <a:rPr lang="en-NZ" smtClean="0"/>
              <a:pPr/>
              <a:t>‹#›</a:t>
            </a:fld>
            <a:endParaRPr lang="en-NZ"/>
          </a:p>
        </p:txBody>
      </p:sp>
    </p:spTree>
    <p:extLst>
      <p:ext uri="{BB962C8B-B14F-4D97-AF65-F5344CB8AC3E}">
        <p14:creationId xmlns:p14="http://schemas.microsoft.com/office/powerpoint/2010/main" val="8380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D0B818E-439A-4867-A5FB-6BBC93E65C26}" type="slidenum">
              <a:rPr lang="en-NZ" smtClean="0"/>
              <a:pPr/>
              <a:t>1</a:t>
            </a:fld>
            <a:endParaRPr lang="en-NZ"/>
          </a:p>
        </p:txBody>
      </p:sp>
    </p:spTree>
    <p:extLst>
      <p:ext uri="{BB962C8B-B14F-4D97-AF65-F5344CB8AC3E}">
        <p14:creationId xmlns:p14="http://schemas.microsoft.com/office/powerpoint/2010/main" val="92396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Easy wins? Only ice plant to tackle, some marram to worry about another day…</a:t>
            </a:r>
          </a:p>
        </p:txBody>
      </p:sp>
      <p:sp>
        <p:nvSpPr>
          <p:cNvPr id="4" name="Slide Number Placeholder 3"/>
          <p:cNvSpPr>
            <a:spLocks noGrp="1"/>
          </p:cNvSpPr>
          <p:nvPr>
            <p:ph type="sldNum" sz="quarter" idx="5"/>
          </p:nvPr>
        </p:nvSpPr>
        <p:spPr/>
        <p:txBody>
          <a:bodyPr/>
          <a:lstStyle/>
          <a:p>
            <a:fld id="{8D0B818E-439A-4867-A5FB-6BBC93E65C26}" type="slidenum">
              <a:rPr lang="en-NZ" smtClean="0"/>
              <a:pPr/>
              <a:t>11</a:t>
            </a:fld>
            <a:endParaRPr lang="en-NZ"/>
          </a:p>
        </p:txBody>
      </p:sp>
    </p:spTree>
    <p:extLst>
      <p:ext uri="{BB962C8B-B14F-4D97-AF65-F5344CB8AC3E}">
        <p14:creationId xmlns:p14="http://schemas.microsoft.com/office/powerpoint/2010/main" val="169001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Yes and no! Plan B to drag it all down then plant. Definitely dead after 2 sprays of </a:t>
            </a:r>
            <a:r>
              <a:rPr lang="en-NZ" dirty="0" err="1"/>
              <a:t>brushkiller</a:t>
            </a:r>
            <a:r>
              <a:rPr lang="en-NZ" dirty="0"/>
              <a:t>. Scary steep. Very tricky planting and a bit patchy but coming away.</a:t>
            </a:r>
          </a:p>
        </p:txBody>
      </p:sp>
      <p:sp>
        <p:nvSpPr>
          <p:cNvPr id="4" name="Slide Number Placeholder 3"/>
          <p:cNvSpPr>
            <a:spLocks noGrp="1"/>
          </p:cNvSpPr>
          <p:nvPr>
            <p:ph type="sldNum" sz="quarter" idx="5"/>
          </p:nvPr>
        </p:nvSpPr>
        <p:spPr/>
        <p:txBody>
          <a:bodyPr/>
          <a:lstStyle/>
          <a:p>
            <a:fld id="{8D0B818E-439A-4867-A5FB-6BBC93E65C26}" type="slidenum">
              <a:rPr lang="en-NZ" smtClean="0"/>
              <a:pPr/>
              <a:t>12</a:t>
            </a:fld>
            <a:endParaRPr lang="en-NZ"/>
          </a:p>
        </p:txBody>
      </p:sp>
    </p:spTree>
    <p:extLst>
      <p:ext uri="{BB962C8B-B14F-4D97-AF65-F5344CB8AC3E}">
        <p14:creationId xmlns:p14="http://schemas.microsoft.com/office/powerpoint/2010/main" val="567487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champions. Sometimes in hard-to-reach places.</a:t>
            </a:r>
            <a:endParaRPr lang="en-NZ" dirty="0"/>
          </a:p>
        </p:txBody>
      </p:sp>
      <p:sp>
        <p:nvSpPr>
          <p:cNvPr id="4" name="Slide Number Placeholder 3"/>
          <p:cNvSpPr>
            <a:spLocks noGrp="1"/>
          </p:cNvSpPr>
          <p:nvPr>
            <p:ph type="sldNum" sz="quarter" idx="5"/>
          </p:nvPr>
        </p:nvSpPr>
        <p:spPr/>
        <p:txBody>
          <a:bodyPr/>
          <a:lstStyle/>
          <a:p>
            <a:fld id="{8D0B818E-439A-4867-A5FB-6BBC93E65C26}" type="slidenum">
              <a:rPr lang="en-NZ" smtClean="0"/>
              <a:pPr/>
              <a:t>15</a:t>
            </a:fld>
            <a:endParaRPr lang="en-NZ"/>
          </a:p>
        </p:txBody>
      </p:sp>
    </p:spTree>
    <p:extLst>
      <p:ext uri="{BB962C8B-B14F-4D97-AF65-F5344CB8AC3E}">
        <p14:creationId xmlns:p14="http://schemas.microsoft.com/office/powerpoint/2010/main" val="152043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Attempting chemical control on grass weeds.</a:t>
            </a:r>
          </a:p>
        </p:txBody>
      </p:sp>
      <p:sp>
        <p:nvSpPr>
          <p:cNvPr id="4" name="Slide Number Placeholder 3"/>
          <p:cNvSpPr>
            <a:spLocks noGrp="1"/>
          </p:cNvSpPr>
          <p:nvPr>
            <p:ph type="sldNum" sz="quarter" idx="5"/>
          </p:nvPr>
        </p:nvSpPr>
        <p:spPr/>
        <p:txBody>
          <a:bodyPr/>
          <a:lstStyle/>
          <a:p>
            <a:fld id="{8D0B818E-439A-4867-A5FB-6BBC93E65C26}" type="slidenum">
              <a:rPr lang="en-NZ" smtClean="0"/>
              <a:pPr/>
              <a:t>16</a:t>
            </a:fld>
            <a:endParaRPr lang="en-NZ"/>
          </a:p>
        </p:txBody>
      </p:sp>
    </p:spTree>
    <p:extLst>
      <p:ext uri="{BB962C8B-B14F-4D97-AF65-F5344CB8AC3E}">
        <p14:creationId xmlns:p14="http://schemas.microsoft.com/office/powerpoint/2010/main" val="222933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Managing expectations. 2023 scrape and bury site looking lush a year and a half on vs. established natural looking area to the right – not gappy and in need of more plants! </a:t>
            </a:r>
            <a:endParaRPr lang="en-NZ" dirty="0"/>
          </a:p>
        </p:txBody>
      </p:sp>
      <p:sp>
        <p:nvSpPr>
          <p:cNvPr id="4" name="Slide Number Placeholder 3"/>
          <p:cNvSpPr>
            <a:spLocks noGrp="1"/>
          </p:cNvSpPr>
          <p:nvPr>
            <p:ph type="sldNum" sz="quarter" idx="5"/>
          </p:nvPr>
        </p:nvSpPr>
        <p:spPr/>
        <p:txBody>
          <a:bodyPr/>
          <a:lstStyle/>
          <a:p>
            <a:fld id="{8D0B818E-439A-4867-A5FB-6BBC93E65C26}" type="slidenum">
              <a:rPr lang="en-NZ" smtClean="0"/>
              <a:pPr/>
              <a:t>17</a:t>
            </a:fld>
            <a:endParaRPr lang="en-NZ"/>
          </a:p>
        </p:txBody>
      </p:sp>
    </p:spTree>
    <p:extLst>
      <p:ext uri="{BB962C8B-B14F-4D97-AF65-F5344CB8AC3E}">
        <p14:creationId xmlns:p14="http://schemas.microsoft.com/office/powerpoint/2010/main" val="60430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8D0B818E-439A-4867-A5FB-6BBC93E65C26}" type="slidenum">
              <a:rPr lang="en-NZ" smtClean="0"/>
              <a:pPr/>
              <a:t>2</a:t>
            </a:fld>
            <a:endParaRPr lang="en-NZ"/>
          </a:p>
        </p:txBody>
      </p:sp>
    </p:spTree>
    <p:extLst>
      <p:ext uri="{BB962C8B-B14F-4D97-AF65-F5344CB8AC3E}">
        <p14:creationId xmlns:p14="http://schemas.microsoft.com/office/powerpoint/2010/main" val="374312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Prioritisation is a challenge, multiple factors feeding into decision making. Database is getting better and better.</a:t>
            </a:r>
          </a:p>
        </p:txBody>
      </p:sp>
      <p:sp>
        <p:nvSpPr>
          <p:cNvPr id="4" name="Slide Number Placeholder 3"/>
          <p:cNvSpPr>
            <a:spLocks noGrp="1"/>
          </p:cNvSpPr>
          <p:nvPr>
            <p:ph type="sldNum" sz="quarter" idx="5"/>
          </p:nvPr>
        </p:nvSpPr>
        <p:spPr/>
        <p:txBody>
          <a:bodyPr/>
          <a:lstStyle/>
          <a:p>
            <a:fld id="{8D0B818E-439A-4867-A5FB-6BBC93E65C26}" type="slidenum">
              <a:rPr lang="en-NZ" smtClean="0"/>
              <a:pPr/>
              <a:t>3</a:t>
            </a:fld>
            <a:endParaRPr lang="en-NZ"/>
          </a:p>
        </p:txBody>
      </p:sp>
    </p:spTree>
    <p:extLst>
      <p:ext uri="{BB962C8B-B14F-4D97-AF65-F5344CB8AC3E}">
        <p14:creationId xmlns:p14="http://schemas.microsoft.com/office/powerpoint/2010/main" val="129265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15000"/>
              </a:lnSpc>
              <a:buFont typeface="Symbol" panose="05050102010706020507" pitchFamily="18" charset="2"/>
              <a:buNone/>
            </a:pPr>
            <a:r>
              <a:rPr lang="en-NZ" dirty="0"/>
              <a:t>Great database. Shows Pukehina coastal squeeze. Serious amount of effort over the years, especially from individual volunteers, but very hit and miss long term. Reinvasion of weeds, erosion, encroachment, owners changing, holiday homes with disinterested owners – who’re not obliged to be Coast Carers! Resulting dune patchwork along the beach. Facilitating form and function the key here to promote resilience and foredune recovery, but also good population of shore skinks despite modifications. Use of </a:t>
            </a:r>
            <a:r>
              <a:rPr lang="en-NZ" dirty="0" err="1"/>
              <a:t>photopoints</a:t>
            </a:r>
            <a:r>
              <a:rPr lang="en-NZ" dirty="0"/>
              <a:t> for monitoring.</a:t>
            </a:r>
          </a:p>
        </p:txBody>
      </p:sp>
      <p:sp>
        <p:nvSpPr>
          <p:cNvPr id="4" name="Slide Number Placeholder 3"/>
          <p:cNvSpPr>
            <a:spLocks noGrp="1"/>
          </p:cNvSpPr>
          <p:nvPr>
            <p:ph type="sldNum" sz="quarter" idx="5"/>
          </p:nvPr>
        </p:nvSpPr>
        <p:spPr/>
        <p:txBody>
          <a:bodyPr/>
          <a:lstStyle/>
          <a:p>
            <a:fld id="{8D0B818E-439A-4867-A5FB-6BBC93E65C26}" type="slidenum">
              <a:rPr lang="en-NZ" smtClean="0"/>
              <a:pPr/>
              <a:t>4</a:t>
            </a:fld>
            <a:endParaRPr lang="en-NZ"/>
          </a:p>
        </p:txBody>
      </p:sp>
    </p:spTree>
    <p:extLst>
      <p:ext uri="{BB962C8B-B14F-4D97-AF65-F5344CB8AC3E}">
        <p14:creationId xmlns:p14="http://schemas.microsoft.com/office/powerpoint/2010/main" val="310912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Pukehina mosaic</a:t>
            </a:r>
          </a:p>
        </p:txBody>
      </p:sp>
      <p:sp>
        <p:nvSpPr>
          <p:cNvPr id="4" name="Slide Number Placeholder 3"/>
          <p:cNvSpPr>
            <a:spLocks noGrp="1"/>
          </p:cNvSpPr>
          <p:nvPr>
            <p:ph type="sldNum" sz="quarter" idx="5"/>
          </p:nvPr>
        </p:nvSpPr>
        <p:spPr/>
        <p:txBody>
          <a:bodyPr/>
          <a:lstStyle/>
          <a:p>
            <a:fld id="{8D0B818E-439A-4867-A5FB-6BBC93E65C26}" type="slidenum">
              <a:rPr lang="en-NZ" smtClean="0"/>
              <a:pPr/>
              <a:t>5</a:t>
            </a:fld>
            <a:endParaRPr lang="en-NZ"/>
          </a:p>
        </p:txBody>
      </p:sp>
    </p:spTree>
    <p:extLst>
      <p:ext uri="{BB962C8B-B14F-4D97-AF65-F5344CB8AC3E}">
        <p14:creationId xmlns:p14="http://schemas.microsoft.com/office/powerpoint/2010/main" val="274603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15000"/>
              </a:lnSpc>
              <a:buFont typeface="Symbol" panose="05050102010706020507" pitchFamily="18" charset="2"/>
              <a:buNone/>
            </a:pPr>
            <a:r>
              <a:rPr lang="en-NZ" dirty="0"/>
              <a:t>Extend the buffer as far as possible! Tricky job reverting compacted lawn to frontal dune. Serious squeeze meaning erosion is an issue.</a:t>
            </a:r>
          </a:p>
        </p:txBody>
      </p:sp>
      <p:sp>
        <p:nvSpPr>
          <p:cNvPr id="4" name="Slide Number Placeholder 3"/>
          <p:cNvSpPr>
            <a:spLocks noGrp="1"/>
          </p:cNvSpPr>
          <p:nvPr>
            <p:ph type="sldNum" sz="quarter" idx="5"/>
          </p:nvPr>
        </p:nvSpPr>
        <p:spPr/>
        <p:txBody>
          <a:bodyPr/>
          <a:lstStyle/>
          <a:p>
            <a:fld id="{8D0B818E-439A-4867-A5FB-6BBC93E65C26}" type="slidenum">
              <a:rPr lang="en-NZ" smtClean="0"/>
              <a:pPr/>
              <a:t>6</a:t>
            </a:fld>
            <a:endParaRPr lang="en-NZ"/>
          </a:p>
        </p:txBody>
      </p:sp>
    </p:spTree>
    <p:extLst>
      <p:ext uri="{BB962C8B-B14F-4D97-AF65-F5344CB8AC3E}">
        <p14:creationId xmlns:p14="http://schemas.microsoft.com/office/powerpoint/2010/main" val="164497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PRRA facilitate remedial push up work. Allowed to settle then can be planted. Spot the difference!</a:t>
            </a:r>
          </a:p>
        </p:txBody>
      </p:sp>
      <p:sp>
        <p:nvSpPr>
          <p:cNvPr id="4" name="Slide Number Placeholder 3"/>
          <p:cNvSpPr>
            <a:spLocks noGrp="1"/>
          </p:cNvSpPr>
          <p:nvPr>
            <p:ph type="sldNum" sz="quarter" idx="5"/>
          </p:nvPr>
        </p:nvSpPr>
        <p:spPr/>
        <p:txBody>
          <a:bodyPr/>
          <a:lstStyle/>
          <a:p>
            <a:fld id="{8D0B818E-439A-4867-A5FB-6BBC93E65C26}" type="slidenum">
              <a:rPr lang="en-NZ" smtClean="0"/>
              <a:pPr/>
              <a:t>7</a:t>
            </a:fld>
            <a:endParaRPr lang="en-NZ"/>
          </a:p>
        </p:txBody>
      </p:sp>
    </p:spTree>
    <p:extLst>
      <p:ext uri="{BB962C8B-B14F-4D97-AF65-F5344CB8AC3E}">
        <p14:creationId xmlns:p14="http://schemas.microsoft.com/office/powerpoint/2010/main" val="2482970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D0B818E-439A-4867-A5FB-6BBC93E65C26}" type="slidenum">
              <a:rPr lang="en-NZ" smtClean="0"/>
              <a:pPr/>
              <a:t>8</a:t>
            </a:fld>
            <a:endParaRPr lang="en-NZ"/>
          </a:p>
        </p:txBody>
      </p:sp>
    </p:spTree>
    <p:extLst>
      <p:ext uri="{BB962C8B-B14F-4D97-AF65-F5344CB8AC3E}">
        <p14:creationId xmlns:p14="http://schemas.microsoft.com/office/powerpoint/2010/main" val="375809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Scrape and bury a very useful approach, but expensive and intensive. Ongoing maintenance still needed!</a:t>
            </a:r>
          </a:p>
        </p:txBody>
      </p:sp>
      <p:sp>
        <p:nvSpPr>
          <p:cNvPr id="4" name="Slide Number Placeholder 3"/>
          <p:cNvSpPr>
            <a:spLocks noGrp="1"/>
          </p:cNvSpPr>
          <p:nvPr>
            <p:ph type="sldNum" sz="quarter" idx="5"/>
          </p:nvPr>
        </p:nvSpPr>
        <p:spPr/>
        <p:txBody>
          <a:bodyPr/>
          <a:lstStyle/>
          <a:p>
            <a:fld id="{8D0B818E-439A-4867-A5FB-6BBC93E65C26}" type="slidenum">
              <a:rPr lang="en-NZ" smtClean="0"/>
              <a:pPr/>
              <a:t>10</a:t>
            </a:fld>
            <a:endParaRPr lang="en-NZ"/>
          </a:p>
        </p:txBody>
      </p:sp>
    </p:spTree>
    <p:extLst>
      <p:ext uri="{BB962C8B-B14F-4D97-AF65-F5344CB8AC3E}">
        <p14:creationId xmlns:p14="http://schemas.microsoft.com/office/powerpoint/2010/main" val="3614574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20888"/>
            <a:ext cx="7772400" cy="1470025"/>
          </a:xfrm>
        </p:spPr>
        <p:txBody>
          <a:bodyPr/>
          <a:lstStyle>
            <a:lvl1pPr algn="ctr">
              <a:defRPr>
                <a:solidFill>
                  <a:schemeClr val="bg1"/>
                </a:solidFill>
              </a:defRPr>
            </a:lvl1pPr>
          </a:lstStyle>
          <a:p>
            <a:r>
              <a:rPr lang="en-US"/>
              <a:t>Click to edit Master title style</a:t>
            </a:r>
            <a:endParaRPr lang="en-NZ"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C7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dirty="0"/>
          </a:p>
        </p:txBody>
      </p:sp>
    </p:spTree>
    <p:extLst>
      <p:ext uri="{BB962C8B-B14F-4D97-AF65-F5344CB8AC3E}">
        <p14:creationId xmlns:p14="http://schemas.microsoft.com/office/powerpoint/2010/main" val="339494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Slide Number Placeholder 5"/>
          <p:cNvSpPr>
            <a:spLocks noGrp="1"/>
          </p:cNvSpPr>
          <p:nvPr>
            <p:ph type="sldNum" sz="quarter" idx="12"/>
          </p:nvPr>
        </p:nvSpPr>
        <p:spPr/>
        <p:txBody>
          <a:bodyPr/>
          <a:lstStyle/>
          <a:p>
            <a:fld id="{89E7B7CF-0DFD-428A-9FFB-BCA196DC9909}" type="slidenum">
              <a:rPr lang="en-NZ" smtClean="0"/>
              <a:pPr/>
              <a:t>‹#›</a:t>
            </a:fld>
            <a:endParaRPr lang="en-NZ"/>
          </a:p>
        </p:txBody>
      </p:sp>
    </p:spTree>
    <p:extLst>
      <p:ext uri="{BB962C8B-B14F-4D97-AF65-F5344CB8AC3E}">
        <p14:creationId xmlns:p14="http://schemas.microsoft.com/office/powerpoint/2010/main" val="401777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Slide Number Placeholder 6"/>
          <p:cNvSpPr>
            <a:spLocks noGrp="1"/>
          </p:cNvSpPr>
          <p:nvPr>
            <p:ph type="sldNum" sz="quarter" idx="12"/>
          </p:nvPr>
        </p:nvSpPr>
        <p:spPr/>
        <p:txBody>
          <a:bodyPr/>
          <a:lstStyle/>
          <a:p>
            <a:fld id="{89E7B7CF-0DFD-428A-9FFB-BCA196DC9909}" type="slidenum">
              <a:rPr lang="en-NZ" smtClean="0"/>
              <a:pPr/>
              <a:t>‹#›</a:t>
            </a:fld>
            <a:endParaRPr lang="en-NZ"/>
          </a:p>
        </p:txBody>
      </p:sp>
    </p:spTree>
    <p:extLst>
      <p:ext uri="{BB962C8B-B14F-4D97-AF65-F5344CB8AC3E}">
        <p14:creationId xmlns:p14="http://schemas.microsoft.com/office/powerpoint/2010/main" val="159233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Slide Number Placeholder 8"/>
          <p:cNvSpPr>
            <a:spLocks noGrp="1"/>
          </p:cNvSpPr>
          <p:nvPr>
            <p:ph type="sldNum" sz="quarter" idx="12"/>
          </p:nvPr>
        </p:nvSpPr>
        <p:spPr/>
        <p:txBody>
          <a:bodyPr/>
          <a:lstStyle/>
          <a:p>
            <a:fld id="{89E7B7CF-0DFD-428A-9FFB-BCA196DC9909}" type="slidenum">
              <a:rPr lang="en-NZ" smtClean="0"/>
              <a:pPr/>
              <a:t>‹#›</a:t>
            </a:fld>
            <a:endParaRPr lang="en-NZ"/>
          </a:p>
        </p:txBody>
      </p:sp>
    </p:spTree>
    <p:extLst>
      <p:ext uri="{BB962C8B-B14F-4D97-AF65-F5344CB8AC3E}">
        <p14:creationId xmlns:p14="http://schemas.microsoft.com/office/powerpoint/2010/main" val="310257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5" name="Slide Number Placeholder 4"/>
          <p:cNvSpPr>
            <a:spLocks noGrp="1"/>
          </p:cNvSpPr>
          <p:nvPr>
            <p:ph type="sldNum" sz="quarter" idx="12"/>
          </p:nvPr>
        </p:nvSpPr>
        <p:spPr/>
        <p:txBody>
          <a:bodyPr/>
          <a:lstStyle/>
          <a:p>
            <a:fld id="{89E7B7CF-0DFD-428A-9FFB-BCA196DC9909}" type="slidenum">
              <a:rPr lang="en-NZ" smtClean="0"/>
              <a:pPr/>
              <a:t>‹#›</a:t>
            </a:fld>
            <a:endParaRPr lang="en-NZ"/>
          </a:p>
        </p:txBody>
      </p:sp>
    </p:spTree>
    <p:extLst>
      <p:ext uri="{BB962C8B-B14F-4D97-AF65-F5344CB8AC3E}">
        <p14:creationId xmlns:p14="http://schemas.microsoft.com/office/powerpoint/2010/main" val="375901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NZ"/>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NZ"/>
          </a:p>
        </p:txBody>
      </p:sp>
      <p:sp>
        <p:nvSpPr>
          <p:cNvPr id="7" name="Slide Number Placeholder 6"/>
          <p:cNvSpPr>
            <a:spLocks noGrp="1"/>
          </p:cNvSpPr>
          <p:nvPr>
            <p:ph type="sldNum" sz="quarter" idx="12"/>
          </p:nvPr>
        </p:nvSpPr>
        <p:spPr/>
        <p:txBody>
          <a:bodyPr/>
          <a:lstStyle/>
          <a:p>
            <a:fld id="{89E7B7CF-0DFD-428A-9FFB-BCA196DC9909}" type="slidenum">
              <a:rPr lang="en-NZ" smtClean="0"/>
              <a:pPr/>
              <a:t>‹#›</a:t>
            </a:fld>
            <a:endParaRPr lang="en-NZ"/>
          </a:p>
        </p:txBody>
      </p:sp>
    </p:spTree>
    <p:extLst>
      <p:ext uri="{BB962C8B-B14F-4D97-AF65-F5344CB8AC3E}">
        <p14:creationId xmlns:p14="http://schemas.microsoft.com/office/powerpoint/2010/main" val="46602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89E7B7CF-0DFD-428A-9FFB-BCA196DC9909}" type="slidenum">
              <a:rPr lang="en-NZ" smtClean="0"/>
              <a:pPr/>
              <a:t>‹#›</a:t>
            </a:fld>
            <a:endParaRPr lang="en-NZ"/>
          </a:p>
        </p:txBody>
      </p:sp>
    </p:spTree>
    <p:extLst>
      <p:ext uri="{BB962C8B-B14F-4D97-AF65-F5344CB8AC3E}">
        <p14:creationId xmlns:p14="http://schemas.microsoft.com/office/powerpoint/2010/main" val="1640990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spcBef>
          <a:spcPct val="0"/>
        </a:spcBef>
        <a:buNone/>
        <a:defRPr sz="4000" b="1" kern="1200">
          <a:solidFill>
            <a:srgbClr val="0064A3"/>
          </a:solidFill>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068960"/>
            <a:ext cx="8424936" cy="1728192"/>
          </a:xfrm>
        </p:spPr>
        <p:txBody>
          <a:bodyPr>
            <a:normAutofit fontScale="90000"/>
          </a:bodyPr>
          <a:lstStyle/>
          <a:p>
            <a:r>
              <a:rPr lang="en-NZ" dirty="0"/>
              <a:t>Coast Care Bay of Plenty</a:t>
            </a:r>
            <a:br>
              <a:rPr lang="en-NZ" dirty="0"/>
            </a:br>
            <a:r>
              <a:rPr lang="en-NZ" dirty="0"/>
              <a:t>Kaituna 2024</a:t>
            </a:r>
            <a:br>
              <a:rPr lang="en-NZ" dirty="0"/>
            </a:br>
            <a:r>
              <a:rPr lang="en-NZ" dirty="0"/>
              <a:t>Challenges, opportunities, successes and observations</a:t>
            </a:r>
          </a:p>
        </p:txBody>
      </p:sp>
    </p:spTree>
    <p:extLst>
      <p:ext uri="{BB962C8B-B14F-4D97-AF65-F5344CB8AC3E}">
        <p14:creationId xmlns:p14="http://schemas.microsoft.com/office/powerpoint/2010/main" val="3412163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8622D9-5B95-B70E-A4E5-E62B74DAF06A}"/>
              </a:ext>
            </a:extLst>
          </p:cNvPr>
          <p:cNvSpPr>
            <a:spLocks noGrp="1"/>
          </p:cNvSpPr>
          <p:nvPr>
            <p:ph type="sldNum" sz="quarter" idx="12"/>
          </p:nvPr>
        </p:nvSpPr>
        <p:spPr/>
        <p:txBody>
          <a:bodyPr/>
          <a:lstStyle/>
          <a:p>
            <a:fld id="{89E7B7CF-0DFD-428A-9FFB-BCA196DC9909}" type="slidenum">
              <a:rPr lang="en-NZ" smtClean="0"/>
              <a:pPr/>
              <a:t>10</a:t>
            </a:fld>
            <a:endParaRPr lang="en-NZ"/>
          </a:p>
        </p:txBody>
      </p:sp>
      <p:pic>
        <p:nvPicPr>
          <p:cNvPr id="5" name="Picture 4" descr="A person's shadow on a beach&#10;&#10;AI-generated content may be incorrect.">
            <a:extLst>
              <a:ext uri="{FF2B5EF4-FFF2-40B4-BE49-F238E27FC236}">
                <a16:creationId xmlns:a16="http://schemas.microsoft.com/office/drawing/2014/main" id="{B3717887-3189-588E-C56F-7D3BE5675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529" y="2861584"/>
            <a:ext cx="4212937" cy="3159703"/>
          </a:xfrm>
          <a:prstGeom prst="rect">
            <a:avLst/>
          </a:prstGeom>
        </p:spPr>
      </p:pic>
      <p:pic>
        <p:nvPicPr>
          <p:cNvPr id="7" name="Picture 6" descr="A sandy beach with a fence and grass&#10;&#10;AI-generated content may be incorrect.">
            <a:extLst>
              <a:ext uri="{FF2B5EF4-FFF2-40B4-BE49-F238E27FC236}">
                <a16:creationId xmlns:a16="http://schemas.microsoft.com/office/drawing/2014/main" id="{CFE50E4C-90A1-0930-BA3A-B31C33261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9362"/>
            <a:ext cx="4211960" cy="3158970"/>
          </a:xfrm>
          <a:prstGeom prst="rect">
            <a:avLst/>
          </a:prstGeom>
        </p:spPr>
      </p:pic>
      <p:pic>
        <p:nvPicPr>
          <p:cNvPr id="9" name="Picture 8" descr="Long shot of a beach with a person standing in front of it&#10;&#10;AI-generated content may be incorrect.">
            <a:extLst>
              <a:ext uri="{FF2B5EF4-FFF2-40B4-BE49-F238E27FC236}">
                <a16:creationId xmlns:a16="http://schemas.microsoft.com/office/drawing/2014/main" id="{5979B2B6-1631-46A5-9D6C-9ECA1BE38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41" y="2861584"/>
            <a:ext cx="4211959" cy="3158969"/>
          </a:xfrm>
          <a:prstGeom prst="rect">
            <a:avLst/>
          </a:prstGeom>
        </p:spPr>
      </p:pic>
      <p:pic>
        <p:nvPicPr>
          <p:cNvPr id="11" name="Picture 10" descr="A beach with small plants&#10;&#10;AI-generated content may be incorrect.">
            <a:extLst>
              <a:ext uri="{FF2B5EF4-FFF2-40B4-BE49-F238E27FC236}">
                <a16:creationId xmlns:a16="http://schemas.microsoft.com/office/drawing/2014/main" id="{5064014F-955B-EE1D-2510-A6FF19DA27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962" y="18659"/>
            <a:ext cx="4139952" cy="3104964"/>
          </a:xfrm>
          <a:prstGeom prst="rect">
            <a:avLst/>
          </a:prstGeom>
        </p:spPr>
      </p:pic>
    </p:spTree>
    <p:extLst>
      <p:ext uri="{BB962C8B-B14F-4D97-AF65-F5344CB8AC3E}">
        <p14:creationId xmlns:p14="http://schemas.microsoft.com/office/powerpoint/2010/main" val="66718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483FFE-898D-B2CB-F133-2C0B69896A62}"/>
              </a:ext>
            </a:extLst>
          </p:cNvPr>
          <p:cNvSpPr>
            <a:spLocks noGrp="1"/>
          </p:cNvSpPr>
          <p:nvPr>
            <p:ph type="sldNum" sz="quarter" idx="12"/>
          </p:nvPr>
        </p:nvSpPr>
        <p:spPr/>
        <p:txBody>
          <a:bodyPr/>
          <a:lstStyle/>
          <a:p>
            <a:fld id="{89E7B7CF-0DFD-428A-9FFB-BCA196DC9909}" type="slidenum">
              <a:rPr lang="en-NZ" smtClean="0"/>
              <a:pPr/>
              <a:t>11</a:t>
            </a:fld>
            <a:endParaRPr lang="en-NZ"/>
          </a:p>
        </p:txBody>
      </p:sp>
      <p:pic>
        <p:nvPicPr>
          <p:cNvPr id="5" name="Picture 4" descr="A sandy hill with grass and blue sky&#10;&#10;AI-generated content may be incorrect.">
            <a:extLst>
              <a:ext uri="{FF2B5EF4-FFF2-40B4-BE49-F238E27FC236}">
                <a16:creationId xmlns:a16="http://schemas.microsoft.com/office/drawing/2014/main" id="{4FDC41F7-7539-E738-0578-FA4ECDE66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20" y="29380"/>
            <a:ext cx="7812360" cy="5859270"/>
          </a:xfrm>
          <a:prstGeom prst="rect">
            <a:avLst/>
          </a:prstGeom>
        </p:spPr>
      </p:pic>
    </p:spTree>
    <p:extLst>
      <p:ext uri="{BB962C8B-B14F-4D97-AF65-F5344CB8AC3E}">
        <p14:creationId xmlns:p14="http://schemas.microsoft.com/office/powerpoint/2010/main" val="132014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50E58C-DFE2-96EB-175F-7EEF94B8F53A}"/>
              </a:ext>
            </a:extLst>
          </p:cNvPr>
          <p:cNvSpPr>
            <a:spLocks noGrp="1"/>
          </p:cNvSpPr>
          <p:nvPr>
            <p:ph type="sldNum" sz="quarter" idx="12"/>
          </p:nvPr>
        </p:nvSpPr>
        <p:spPr/>
        <p:txBody>
          <a:bodyPr/>
          <a:lstStyle/>
          <a:p>
            <a:fld id="{89E7B7CF-0DFD-428A-9FFB-BCA196DC9909}" type="slidenum">
              <a:rPr lang="en-NZ" smtClean="0"/>
              <a:pPr/>
              <a:t>12</a:t>
            </a:fld>
            <a:endParaRPr lang="en-NZ"/>
          </a:p>
        </p:txBody>
      </p:sp>
      <p:pic>
        <p:nvPicPr>
          <p:cNvPr id="8" name="Picture 7" descr="A group of people standing on a hill&#10;&#10;AI-generated content may be incorrect.">
            <a:extLst>
              <a:ext uri="{FF2B5EF4-FFF2-40B4-BE49-F238E27FC236}">
                <a16:creationId xmlns:a16="http://schemas.microsoft.com/office/drawing/2014/main" id="{F6847BF2-8CA8-938D-4E1D-5FEF96B95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64022" cy="3573016"/>
          </a:xfrm>
          <a:prstGeom prst="rect">
            <a:avLst/>
          </a:prstGeom>
        </p:spPr>
      </p:pic>
      <p:pic>
        <p:nvPicPr>
          <p:cNvPr id="10" name="Picture 9" descr="A sandy beach with a body of water&#10;&#10;AI-generated content may be incorrect.">
            <a:extLst>
              <a:ext uri="{FF2B5EF4-FFF2-40B4-BE49-F238E27FC236}">
                <a16:creationId xmlns:a16="http://schemas.microsoft.com/office/drawing/2014/main" id="{A294932A-6C7A-D55B-B32A-3C4D48F80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978" y="260648"/>
            <a:ext cx="4764022" cy="3573017"/>
          </a:xfrm>
          <a:prstGeom prst="rect">
            <a:avLst/>
          </a:prstGeom>
        </p:spPr>
      </p:pic>
      <p:pic>
        <p:nvPicPr>
          <p:cNvPr id="12" name="Picture 11" descr="A sandy beach with grass and sand&#10;&#10;AI-generated content may be incorrect.">
            <a:extLst>
              <a:ext uri="{FF2B5EF4-FFF2-40B4-BE49-F238E27FC236}">
                <a16:creationId xmlns:a16="http://schemas.microsoft.com/office/drawing/2014/main" id="{F82C2458-5BF2-BEC3-8FD2-1CE9077C3C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87" y="2996952"/>
            <a:ext cx="4064000" cy="3048000"/>
          </a:xfrm>
          <a:prstGeom prst="rect">
            <a:avLst/>
          </a:prstGeom>
        </p:spPr>
      </p:pic>
    </p:spTree>
    <p:extLst>
      <p:ext uri="{BB962C8B-B14F-4D97-AF65-F5344CB8AC3E}">
        <p14:creationId xmlns:p14="http://schemas.microsoft.com/office/powerpoint/2010/main" val="446208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andy hill with bushes and grass&#10;&#10;AI-generated content may be incorrect.">
            <a:extLst>
              <a:ext uri="{FF2B5EF4-FFF2-40B4-BE49-F238E27FC236}">
                <a16:creationId xmlns:a16="http://schemas.microsoft.com/office/drawing/2014/main" id="{7750F60F-6349-D2E1-31CF-051B94497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64836" cy="2673627"/>
          </a:xfrm>
          <a:prstGeom prst="rect">
            <a:avLst/>
          </a:prstGeom>
        </p:spPr>
      </p:pic>
      <p:sp>
        <p:nvSpPr>
          <p:cNvPr id="3" name="Slide Number Placeholder 2">
            <a:extLst>
              <a:ext uri="{FF2B5EF4-FFF2-40B4-BE49-F238E27FC236}">
                <a16:creationId xmlns:a16="http://schemas.microsoft.com/office/drawing/2014/main" id="{6BE82E22-EC18-A769-DCBF-D405149BDF48}"/>
              </a:ext>
            </a:extLst>
          </p:cNvPr>
          <p:cNvSpPr>
            <a:spLocks noGrp="1"/>
          </p:cNvSpPr>
          <p:nvPr>
            <p:ph type="sldNum" sz="quarter" idx="12"/>
          </p:nvPr>
        </p:nvSpPr>
        <p:spPr/>
        <p:txBody>
          <a:bodyPr/>
          <a:lstStyle/>
          <a:p>
            <a:fld id="{89E7B7CF-0DFD-428A-9FFB-BCA196DC9909}" type="slidenum">
              <a:rPr lang="en-NZ" smtClean="0"/>
              <a:pPr/>
              <a:t>13</a:t>
            </a:fld>
            <a:endParaRPr lang="en-NZ"/>
          </a:p>
        </p:txBody>
      </p:sp>
      <p:pic>
        <p:nvPicPr>
          <p:cNvPr id="7" name="Picture 6" descr="A path with dry plants on the side&#10;&#10;AI-generated content may be incorrect.">
            <a:extLst>
              <a:ext uri="{FF2B5EF4-FFF2-40B4-BE49-F238E27FC236}">
                <a16:creationId xmlns:a16="http://schemas.microsoft.com/office/drawing/2014/main" id="{127BDA2B-53C9-600A-0D72-58C789DA3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509" y="0"/>
            <a:ext cx="3779912" cy="2834934"/>
          </a:xfrm>
          <a:prstGeom prst="rect">
            <a:avLst/>
          </a:prstGeom>
        </p:spPr>
      </p:pic>
      <p:pic>
        <p:nvPicPr>
          <p:cNvPr id="19" name="Picture 18" descr="A sign on a hill&#10;&#10;AI-generated content may be incorrect.">
            <a:extLst>
              <a:ext uri="{FF2B5EF4-FFF2-40B4-BE49-F238E27FC236}">
                <a16:creationId xmlns:a16="http://schemas.microsoft.com/office/drawing/2014/main" id="{EEA31EBA-089B-2818-44BA-349353E2F1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938" y="3081825"/>
            <a:ext cx="3779912" cy="2834934"/>
          </a:xfrm>
          <a:prstGeom prst="rect">
            <a:avLst/>
          </a:prstGeom>
        </p:spPr>
      </p:pic>
      <p:pic>
        <p:nvPicPr>
          <p:cNvPr id="5" name="Picture 4" descr="A group of people working on a hill&#10;&#10;AI-generated content may be incorrect.">
            <a:extLst>
              <a:ext uri="{FF2B5EF4-FFF2-40B4-BE49-F238E27FC236}">
                <a16:creationId xmlns:a16="http://schemas.microsoft.com/office/drawing/2014/main" id="{A8568D27-69F0-E94C-5BE3-C60DF92C6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3481" y="1379606"/>
            <a:ext cx="3779912" cy="2834934"/>
          </a:xfrm>
          <a:prstGeom prst="rect">
            <a:avLst/>
          </a:prstGeom>
        </p:spPr>
      </p:pic>
      <p:pic>
        <p:nvPicPr>
          <p:cNvPr id="17" name="Picture 16" descr="A sandy hill with grass and rocks&#10;&#10;AI-generated content may be incorrect.">
            <a:extLst>
              <a:ext uri="{FF2B5EF4-FFF2-40B4-BE49-F238E27FC236}">
                <a16:creationId xmlns:a16="http://schemas.microsoft.com/office/drawing/2014/main" id="{9613AEC7-3724-9D32-C5D5-960893A91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93" y="3188941"/>
            <a:ext cx="3779912" cy="2834934"/>
          </a:xfrm>
          <a:prstGeom prst="rect">
            <a:avLst/>
          </a:prstGeom>
        </p:spPr>
      </p:pic>
    </p:spTree>
    <p:extLst>
      <p:ext uri="{BB962C8B-B14F-4D97-AF65-F5344CB8AC3E}">
        <p14:creationId xmlns:p14="http://schemas.microsoft.com/office/powerpoint/2010/main" val="1444508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36A61C-DE53-311E-F92B-E24C64502A87}"/>
              </a:ext>
            </a:extLst>
          </p:cNvPr>
          <p:cNvSpPr>
            <a:spLocks noGrp="1"/>
          </p:cNvSpPr>
          <p:nvPr>
            <p:ph type="sldNum" sz="quarter" idx="12"/>
          </p:nvPr>
        </p:nvSpPr>
        <p:spPr/>
        <p:txBody>
          <a:bodyPr/>
          <a:lstStyle/>
          <a:p>
            <a:fld id="{89E7B7CF-0DFD-428A-9FFB-BCA196DC9909}" type="slidenum">
              <a:rPr lang="en-NZ" smtClean="0"/>
              <a:pPr/>
              <a:t>14</a:t>
            </a:fld>
            <a:endParaRPr lang="en-NZ"/>
          </a:p>
        </p:txBody>
      </p:sp>
      <p:pic>
        <p:nvPicPr>
          <p:cNvPr id="11" name="Picture 10" descr="A sandy beach with bushes and grass&#10;&#10;AI-generated content may be incorrect.">
            <a:extLst>
              <a:ext uri="{FF2B5EF4-FFF2-40B4-BE49-F238E27FC236}">
                <a16:creationId xmlns:a16="http://schemas.microsoft.com/office/drawing/2014/main" id="{4106DD1E-FE05-8B37-30EB-D79FDC293B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6525"/>
            <a:ext cx="4064000" cy="3048000"/>
          </a:xfrm>
          <a:prstGeom prst="rect">
            <a:avLst/>
          </a:prstGeom>
        </p:spPr>
      </p:pic>
      <p:pic>
        <p:nvPicPr>
          <p:cNvPr id="15" name="Picture 14" descr="A sandy beach with trees on top&#10;&#10;AI-generated content may be incorrect.">
            <a:extLst>
              <a:ext uri="{FF2B5EF4-FFF2-40B4-BE49-F238E27FC236}">
                <a16:creationId xmlns:a16="http://schemas.microsoft.com/office/drawing/2014/main" id="{C8665C72-FC06-7671-1DDF-9379A9303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51" y="136524"/>
            <a:ext cx="4293956" cy="3220467"/>
          </a:xfrm>
          <a:prstGeom prst="rect">
            <a:avLst/>
          </a:prstGeom>
        </p:spPr>
      </p:pic>
      <p:pic>
        <p:nvPicPr>
          <p:cNvPr id="4" name="Picture 3" descr="A sandy hill with bushes and trees&#10;&#10;AI-generated content may be incorrect.">
            <a:extLst>
              <a:ext uri="{FF2B5EF4-FFF2-40B4-BE49-F238E27FC236}">
                <a16:creationId xmlns:a16="http://schemas.microsoft.com/office/drawing/2014/main" id="{89ECCC68-2E8E-035E-1223-6CDB0E7D5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2780928"/>
            <a:ext cx="4224470" cy="3168352"/>
          </a:xfrm>
          <a:prstGeom prst="rect">
            <a:avLst/>
          </a:prstGeom>
        </p:spPr>
      </p:pic>
    </p:spTree>
    <p:extLst>
      <p:ext uri="{BB962C8B-B14F-4D97-AF65-F5344CB8AC3E}">
        <p14:creationId xmlns:p14="http://schemas.microsoft.com/office/powerpoint/2010/main" val="101734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AF29B6-85BD-C002-3E00-61BE4C087628}"/>
              </a:ext>
            </a:extLst>
          </p:cNvPr>
          <p:cNvSpPr>
            <a:spLocks noGrp="1"/>
          </p:cNvSpPr>
          <p:nvPr>
            <p:ph type="sldNum" sz="quarter" idx="12"/>
          </p:nvPr>
        </p:nvSpPr>
        <p:spPr/>
        <p:txBody>
          <a:bodyPr/>
          <a:lstStyle/>
          <a:p>
            <a:fld id="{89E7B7CF-0DFD-428A-9FFB-BCA196DC9909}" type="slidenum">
              <a:rPr lang="en-NZ" smtClean="0"/>
              <a:pPr/>
              <a:t>15</a:t>
            </a:fld>
            <a:endParaRPr lang="en-NZ"/>
          </a:p>
        </p:txBody>
      </p:sp>
      <p:pic>
        <p:nvPicPr>
          <p:cNvPr id="4" name="Picture 3" descr="A sandy beach with trees and blue sky&#10;&#10;AI-generated content may be incorrect.">
            <a:extLst>
              <a:ext uri="{FF2B5EF4-FFF2-40B4-BE49-F238E27FC236}">
                <a16:creationId xmlns:a16="http://schemas.microsoft.com/office/drawing/2014/main" id="{44450D2B-5B9F-DD35-A18A-40431FB58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116632"/>
            <a:ext cx="4704523" cy="3528392"/>
          </a:xfrm>
          <a:prstGeom prst="rect">
            <a:avLst/>
          </a:prstGeom>
        </p:spPr>
      </p:pic>
      <p:pic>
        <p:nvPicPr>
          <p:cNvPr id="8" name="Picture 7" descr="A fence on a hill next to a beach&#10;&#10;AI-generated content may be incorrect.">
            <a:extLst>
              <a:ext uri="{FF2B5EF4-FFF2-40B4-BE49-F238E27FC236}">
                <a16:creationId xmlns:a16="http://schemas.microsoft.com/office/drawing/2014/main" id="{7FDC7A90-B6C5-2FFC-1273-209C49FD6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2420" y="1916832"/>
            <a:ext cx="5244075" cy="3933056"/>
          </a:xfrm>
          <a:prstGeom prst="rect">
            <a:avLst/>
          </a:prstGeom>
        </p:spPr>
      </p:pic>
    </p:spTree>
    <p:extLst>
      <p:ext uri="{BB962C8B-B14F-4D97-AF65-F5344CB8AC3E}">
        <p14:creationId xmlns:p14="http://schemas.microsoft.com/office/powerpoint/2010/main" val="2907636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751FFE-C351-BD0A-7FC0-785C4ECAD253}"/>
              </a:ext>
            </a:extLst>
          </p:cNvPr>
          <p:cNvSpPr>
            <a:spLocks noGrp="1"/>
          </p:cNvSpPr>
          <p:nvPr>
            <p:ph type="sldNum" sz="quarter" idx="12"/>
          </p:nvPr>
        </p:nvSpPr>
        <p:spPr/>
        <p:txBody>
          <a:bodyPr/>
          <a:lstStyle/>
          <a:p>
            <a:fld id="{89E7B7CF-0DFD-428A-9FFB-BCA196DC9909}" type="slidenum">
              <a:rPr lang="en-NZ" smtClean="0"/>
              <a:pPr/>
              <a:t>16</a:t>
            </a:fld>
            <a:endParaRPr lang="en-NZ"/>
          </a:p>
        </p:txBody>
      </p:sp>
      <p:pic>
        <p:nvPicPr>
          <p:cNvPr id="6" name="Picture 5" descr="A path leading to a beach&#10;&#10;AI-generated content may be incorrect.">
            <a:extLst>
              <a:ext uri="{FF2B5EF4-FFF2-40B4-BE49-F238E27FC236}">
                <a16:creationId xmlns:a16="http://schemas.microsoft.com/office/drawing/2014/main" id="{B5B2DFC0-4634-2648-65AE-9F5E5EECD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16632"/>
            <a:ext cx="4064000" cy="3048000"/>
          </a:xfrm>
          <a:prstGeom prst="rect">
            <a:avLst/>
          </a:prstGeom>
        </p:spPr>
      </p:pic>
      <p:pic>
        <p:nvPicPr>
          <p:cNvPr id="5" name="Picture 4" descr="A grassy area with trees and a hill&#10;&#10;AI-generated content may be incorrect.">
            <a:extLst>
              <a:ext uri="{FF2B5EF4-FFF2-40B4-BE49-F238E27FC236}">
                <a16:creationId xmlns:a16="http://schemas.microsoft.com/office/drawing/2014/main" id="{527DB0C9-727C-E3EA-936C-F9C141075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200" y="188640"/>
            <a:ext cx="4064000" cy="3048000"/>
          </a:xfrm>
          <a:prstGeom prst="rect">
            <a:avLst/>
          </a:prstGeom>
        </p:spPr>
      </p:pic>
      <p:pic>
        <p:nvPicPr>
          <p:cNvPr id="8" name="Picture 7" descr="A grassy area with a beach and trees&#10;&#10;AI-generated content may be incorrect.">
            <a:extLst>
              <a:ext uri="{FF2B5EF4-FFF2-40B4-BE49-F238E27FC236}">
                <a16:creationId xmlns:a16="http://schemas.microsoft.com/office/drawing/2014/main" id="{D293AC83-CD8D-43ED-520A-C969AA5E3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2996952"/>
            <a:ext cx="4064000" cy="3048000"/>
          </a:xfrm>
          <a:prstGeom prst="rect">
            <a:avLst/>
          </a:prstGeom>
        </p:spPr>
      </p:pic>
    </p:spTree>
    <p:extLst>
      <p:ext uri="{BB962C8B-B14F-4D97-AF65-F5344CB8AC3E}">
        <p14:creationId xmlns:p14="http://schemas.microsoft.com/office/powerpoint/2010/main" val="378929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D795E4-3813-AA51-D4FA-370D4BBCD3ED}"/>
              </a:ext>
            </a:extLst>
          </p:cNvPr>
          <p:cNvSpPr>
            <a:spLocks noGrp="1"/>
          </p:cNvSpPr>
          <p:nvPr>
            <p:ph type="sldNum" sz="quarter" idx="12"/>
          </p:nvPr>
        </p:nvSpPr>
        <p:spPr/>
        <p:txBody>
          <a:bodyPr/>
          <a:lstStyle/>
          <a:p>
            <a:fld id="{89E7B7CF-0DFD-428A-9FFB-BCA196DC9909}" type="slidenum">
              <a:rPr lang="en-NZ" smtClean="0"/>
              <a:pPr/>
              <a:t>17</a:t>
            </a:fld>
            <a:endParaRPr lang="en-NZ"/>
          </a:p>
        </p:txBody>
      </p:sp>
      <p:pic>
        <p:nvPicPr>
          <p:cNvPr id="5" name="Picture 4" descr="A grassy hill with cars parked in the background&#10;&#10;AI-generated content may be incorrect.">
            <a:extLst>
              <a:ext uri="{FF2B5EF4-FFF2-40B4-BE49-F238E27FC236}">
                <a16:creationId xmlns:a16="http://schemas.microsoft.com/office/drawing/2014/main" id="{A9B58C69-DF23-ABCA-A484-D0D9E980D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16" y="0"/>
            <a:ext cx="7884368" cy="5913276"/>
          </a:xfrm>
          <a:prstGeom prst="rect">
            <a:avLst/>
          </a:prstGeom>
        </p:spPr>
      </p:pic>
    </p:spTree>
    <p:extLst>
      <p:ext uri="{BB962C8B-B14F-4D97-AF65-F5344CB8AC3E}">
        <p14:creationId xmlns:p14="http://schemas.microsoft.com/office/powerpoint/2010/main" val="16362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D62F85-C1E7-4778-8CF6-6E52607B1895}"/>
              </a:ext>
            </a:extLst>
          </p:cNvPr>
          <p:cNvSpPr>
            <a:spLocks noGrp="1"/>
          </p:cNvSpPr>
          <p:nvPr>
            <p:ph type="title"/>
          </p:nvPr>
        </p:nvSpPr>
        <p:spPr/>
        <p:txBody>
          <a:bodyPr>
            <a:normAutofit fontScale="90000"/>
          </a:bodyPr>
          <a:lstStyle/>
          <a:p>
            <a:r>
              <a:rPr lang="en-NZ" dirty="0">
                <a:latin typeface="Arial" panose="020B0604020202020204" pitchFamily="34" charset="0"/>
                <a:ea typeface="Times New Roman" panose="02020603050405020304" pitchFamily="18" charset="0"/>
                <a:cs typeface="Times New Roman" panose="02020603050405020304" pitchFamily="18" charset="0"/>
              </a:rPr>
              <a:t>Coast Care Kaituna</a:t>
            </a:r>
            <a:br>
              <a:rPr lang="en-NZ" sz="4000" b="1" dirty="0">
                <a:effectLst/>
                <a:latin typeface="Arial" panose="020B0604020202020204" pitchFamily="34" charset="0"/>
                <a:ea typeface="Times New Roman" panose="02020603050405020304" pitchFamily="18" charset="0"/>
                <a:cs typeface="Times New Roman" panose="02020603050405020304" pitchFamily="18" charset="0"/>
              </a:rPr>
            </a:br>
            <a:endParaRPr lang="en-NZ" dirty="0"/>
          </a:p>
        </p:txBody>
      </p:sp>
      <p:sp>
        <p:nvSpPr>
          <p:cNvPr id="9" name="Content Placeholder 8">
            <a:extLst>
              <a:ext uri="{FF2B5EF4-FFF2-40B4-BE49-F238E27FC236}">
                <a16:creationId xmlns:a16="http://schemas.microsoft.com/office/drawing/2014/main" id="{96A3EF71-730D-4488-9A29-FE2D889355FD}"/>
              </a:ext>
            </a:extLst>
          </p:cNvPr>
          <p:cNvSpPr>
            <a:spLocks noGrp="1"/>
          </p:cNvSpPr>
          <p:nvPr>
            <p:ph idx="1"/>
          </p:nvPr>
        </p:nvSpPr>
        <p:spPr/>
        <p:txBody>
          <a:bodyPr>
            <a:normAutofit/>
          </a:bodyPr>
          <a:lstStyle/>
          <a:p>
            <a:pPr>
              <a:spcAft>
                <a:spcPts val="1200"/>
              </a:spcAft>
            </a:pPr>
            <a:r>
              <a:rPr lang="en-NZ" sz="2400" dirty="0" err="1">
                <a:latin typeface="Arial" panose="020B0604020202020204" pitchFamily="34" charset="0"/>
                <a:ea typeface="Times New Roman" panose="02020603050405020304" pitchFamily="18" charset="0"/>
                <a:cs typeface="Times New Roman" panose="02020603050405020304" pitchFamily="18" charset="0"/>
              </a:rPr>
              <a:t>Te</a:t>
            </a:r>
            <a:r>
              <a:rPr lang="en-NZ" sz="2400" dirty="0">
                <a:latin typeface="Arial" panose="020B0604020202020204" pitchFamily="34" charset="0"/>
                <a:ea typeface="Times New Roman" panose="02020603050405020304" pitchFamily="18" charset="0"/>
                <a:cs typeface="Times New Roman" panose="02020603050405020304" pitchFamily="18" charset="0"/>
              </a:rPr>
              <a:t> Tumu, </a:t>
            </a:r>
            <a:r>
              <a:rPr lang="en-NZ" sz="2400" dirty="0" err="1">
                <a:latin typeface="Arial" panose="020B0604020202020204" pitchFamily="34" charset="0"/>
                <a:ea typeface="Times New Roman" panose="02020603050405020304" pitchFamily="18" charset="0"/>
                <a:cs typeface="Times New Roman" panose="02020603050405020304" pitchFamily="18" charset="0"/>
              </a:rPr>
              <a:t>Maketū</a:t>
            </a:r>
            <a:r>
              <a:rPr lang="en-NZ" sz="2400" dirty="0">
                <a:latin typeface="Arial" panose="020B0604020202020204" pitchFamily="34" charset="0"/>
                <a:ea typeface="Times New Roman" panose="02020603050405020304" pitchFamily="18" charset="0"/>
                <a:cs typeface="Times New Roman" panose="02020603050405020304" pitchFamily="18" charset="0"/>
              </a:rPr>
              <a:t>, Pukehina, </a:t>
            </a:r>
            <a:r>
              <a:rPr lang="en-NZ" sz="2400" dirty="0" err="1">
                <a:latin typeface="Arial" panose="020B0604020202020204" pitchFamily="34" charset="0"/>
                <a:ea typeface="Times New Roman" panose="02020603050405020304" pitchFamily="18" charset="0"/>
                <a:cs typeface="Times New Roman" panose="02020603050405020304" pitchFamily="18" charset="0"/>
              </a:rPr>
              <a:t>Ōtamarākau</a:t>
            </a:r>
            <a:endParaRPr lang="en-NZ" sz="2400" dirty="0">
              <a:latin typeface="Arial" panose="020B0604020202020204" pitchFamily="34" charset="0"/>
              <a:ea typeface="Times New Roman" panose="02020603050405020304" pitchFamily="18" charset="0"/>
              <a:cs typeface="Times New Roman" panose="02020603050405020304" pitchFamily="18" charset="0"/>
            </a:endParaRPr>
          </a:p>
          <a:p>
            <a:pPr>
              <a:spcAft>
                <a:spcPts val="1200"/>
              </a:spcAft>
            </a:pPr>
            <a:r>
              <a:rPr lang="en-NZ" sz="2400" dirty="0">
                <a:latin typeface="Arial" panose="020B0604020202020204" pitchFamily="34" charset="0"/>
                <a:ea typeface="Times New Roman" panose="02020603050405020304" pitchFamily="18" charset="0"/>
                <a:cs typeface="Times New Roman" panose="02020603050405020304" pitchFamily="18" charset="0"/>
              </a:rPr>
              <a:t>Multiple tenures – WBOPDC, DOC, </a:t>
            </a:r>
            <a:r>
              <a:rPr lang="en-NZ" sz="2400" dirty="0" err="1">
                <a:latin typeface="Arial" panose="020B0604020202020204" pitchFamily="34" charset="0"/>
                <a:ea typeface="Times New Roman" panose="02020603050405020304" pitchFamily="18" charset="0"/>
                <a:cs typeface="Times New Roman" panose="02020603050405020304" pitchFamily="18" charset="0"/>
              </a:rPr>
              <a:t>Tangata</a:t>
            </a:r>
            <a:r>
              <a:rPr lang="en-NZ" sz="2400" dirty="0">
                <a:latin typeface="Arial" panose="020B0604020202020204" pitchFamily="34" charset="0"/>
                <a:ea typeface="Times New Roman" panose="02020603050405020304" pitchFamily="18" charset="0"/>
                <a:cs typeface="Times New Roman" panose="02020603050405020304" pitchFamily="18" charset="0"/>
              </a:rPr>
              <a:t> whenua, Linz, </a:t>
            </a:r>
            <a:r>
              <a:rPr lang="en-NZ" sz="2400" dirty="0" err="1">
                <a:latin typeface="Arial" panose="020B0604020202020204" pitchFamily="34" charset="0"/>
                <a:ea typeface="Times New Roman" panose="02020603050405020304" pitchFamily="18" charset="0"/>
                <a:cs typeface="Times New Roman" panose="02020603050405020304" pitchFamily="18" charset="0"/>
              </a:rPr>
              <a:t>Kiwirail</a:t>
            </a:r>
            <a:r>
              <a:rPr lang="en-NZ" sz="2400" dirty="0">
                <a:latin typeface="Arial" panose="020B0604020202020204" pitchFamily="34" charset="0"/>
                <a:ea typeface="Times New Roman" panose="02020603050405020304" pitchFamily="18" charset="0"/>
                <a:cs typeface="Times New Roman" panose="02020603050405020304" pitchFamily="18" charset="0"/>
              </a:rPr>
              <a:t>, Private land etc.</a:t>
            </a:r>
          </a:p>
          <a:p>
            <a:pPr>
              <a:spcAft>
                <a:spcPts val="1200"/>
              </a:spcAft>
            </a:pPr>
            <a:r>
              <a:rPr lang="en-NZ" sz="2400" dirty="0">
                <a:effectLst/>
                <a:latin typeface="Arial" panose="020B0604020202020204" pitchFamily="34" charset="0"/>
                <a:ea typeface="Times New Roman" panose="02020603050405020304" pitchFamily="18" charset="0"/>
                <a:cs typeface="Times New Roman" panose="02020603050405020304" pitchFamily="18" charset="0"/>
              </a:rPr>
              <a:t>Varied coastal morphology – low dunes, high dunes, sandspits, sedimentary rock and cliffs.</a:t>
            </a:r>
          </a:p>
          <a:p>
            <a:pPr>
              <a:spcAft>
                <a:spcPts val="1200"/>
              </a:spcAft>
            </a:pPr>
            <a:r>
              <a:rPr lang="en-NZ" sz="2400" dirty="0">
                <a:effectLst/>
                <a:latin typeface="Arial" panose="020B0604020202020204" pitchFamily="34" charset="0"/>
                <a:ea typeface="Times New Roman" panose="02020603050405020304" pitchFamily="18" charset="0"/>
                <a:cs typeface="Times New Roman" panose="02020603050405020304" pitchFamily="18" charset="0"/>
              </a:rPr>
              <a:t>A range of pressures – coastal squeeze, pest plants, vehicles etc.</a:t>
            </a:r>
          </a:p>
          <a:p>
            <a:pPr>
              <a:spcAft>
                <a:spcPts val="1200"/>
              </a:spcAft>
            </a:pPr>
            <a:r>
              <a:rPr lang="en-NZ" sz="2400" dirty="0">
                <a:latin typeface="Arial" panose="020B0604020202020204" pitchFamily="34" charset="0"/>
                <a:ea typeface="Times New Roman" panose="02020603050405020304" pitchFamily="18" charset="0"/>
                <a:cs typeface="Times New Roman" panose="02020603050405020304" pitchFamily="18" charset="0"/>
              </a:rPr>
              <a:t>Collaborative – </a:t>
            </a:r>
            <a:r>
              <a:rPr lang="en-NZ" sz="2400" dirty="0" err="1">
                <a:latin typeface="Arial" panose="020B0604020202020204" pitchFamily="34" charset="0"/>
                <a:ea typeface="Times New Roman" panose="02020603050405020304" pitchFamily="18" charset="0"/>
                <a:cs typeface="Times New Roman" panose="02020603050405020304" pitchFamily="18" charset="0"/>
              </a:rPr>
              <a:t>Maketū</a:t>
            </a:r>
            <a:r>
              <a:rPr lang="en-NZ" sz="2400" dirty="0">
                <a:latin typeface="Arial" panose="020B0604020202020204" pitchFamily="34" charset="0"/>
                <a:ea typeface="Times New Roman" panose="02020603050405020304" pitchFamily="18" charset="0"/>
                <a:cs typeface="Times New Roman" panose="02020603050405020304" pitchFamily="18" charset="0"/>
              </a:rPr>
              <a:t> Wetland Society, WBOPDC, schools, volunteers.</a:t>
            </a:r>
            <a:endParaRPr lang="en-NZ" sz="24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NZ" dirty="0"/>
          </a:p>
        </p:txBody>
      </p:sp>
      <p:sp>
        <p:nvSpPr>
          <p:cNvPr id="7" name="Slide Number Placeholder 6">
            <a:extLst>
              <a:ext uri="{FF2B5EF4-FFF2-40B4-BE49-F238E27FC236}">
                <a16:creationId xmlns:a16="http://schemas.microsoft.com/office/drawing/2014/main" id="{6D91277B-1A60-4AA7-8232-E369160A59C2}"/>
              </a:ext>
            </a:extLst>
          </p:cNvPr>
          <p:cNvSpPr>
            <a:spLocks noGrp="1"/>
          </p:cNvSpPr>
          <p:nvPr>
            <p:ph type="sldNum" sz="quarter" idx="12"/>
          </p:nvPr>
        </p:nvSpPr>
        <p:spPr/>
        <p:txBody>
          <a:bodyPr/>
          <a:lstStyle/>
          <a:p>
            <a:fld id="{89E7B7CF-0DFD-428A-9FFB-BCA196DC9909}" type="slidenum">
              <a:rPr lang="en-NZ" smtClean="0"/>
              <a:pPr/>
              <a:t>2</a:t>
            </a:fld>
            <a:endParaRPr lang="en-NZ"/>
          </a:p>
        </p:txBody>
      </p:sp>
    </p:spTree>
    <p:extLst>
      <p:ext uri="{BB962C8B-B14F-4D97-AF65-F5344CB8AC3E}">
        <p14:creationId xmlns:p14="http://schemas.microsoft.com/office/powerpoint/2010/main" val="168400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D62F85-C1E7-4778-8CF6-6E52607B1895}"/>
              </a:ext>
            </a:extLst>
          </p:cNvPr>
          <p:cNvSpPr>
            <a:spLocks noGrp="1"/>
          </p:cNvSpPr>
          <p:nvPr>
            <p:ph type="title"/>
          </p:nvPr>
        </p:nvSpPr>
        <p:spPr/>
        <p:txBody>
          <a:bodyPr>
            <a:normAutofit/>
          </a:bodyPr>
          <a:lstStyle/>
          <a:p>
            <a:r>
              <a:rPr lang="en-NZ" sz="2200" b="1" dirty="0">
                <a:effectLst/>
                <a:latin typeface="Arial" panose="020B0604020202020204" pitchFamily="34" charset="0"/>
                <a:ea typeface="Times New Roman" panose="02020603050405020304" pitchFamily="18" charset="0"/>
                <a:cs typeface="Times New Roman" panose="02020603050405020304" pitchFamily="18" charset="0"/>
              </a:rPr>
              <a:t>Challenges, opportunities, successes and observations</a:t>
            </a:r>
            <a:br>
              <a:rPr lang="en-NZ" sz="4000" b="1" dirty="0">
                <a:effectLst/>
                <a:latin typeface="Arial" panose="020B0604020202020204" pitchFamily="34" charset="0"/>
                <a:ea typeface="Times New Roman" panose="02020603050405020304" pitchFamily="18" charset="0"/>
                <a:cs typeface="Times New Roman" panose="02020603050405020304" pitchFamily="18" charset="0"/>
              </a:rPr>
            </a:br>
            <a:endParaRPr lang="en-NZ" dirty="0"/>
          </a:p>
        </p:txBody>
      </p:sp>
      <p:sp>
        <p:nvSpPr>
          <p:cNvPr id="9" name="Content Placeholder 8">
            <a:extLst>
              <a:ext uri="{FF2B5EF4-FFF2-40B4-BE49-F238E27FC236}">
                <a16:creationId xmlns:a16="http://schemas.microsoft.com/office/drawing/2014/main" id="{96A3EF71-730D-4488-9A29-FE2D889355FD}"/>
              </a:ext>
            </a:extLst>
          </p:cNvPr>
          <p:cNvSpPr>
            <a:spLocks noGrp="1"/>
          </p:cNvSpPr>
          <p:nvPr>
            <p:ph idx="1"/>
          </p:nvPr>
        </p:nvSpPr>
        <p:spPr/>
        <p:txBody>
          <a:bodyPr>
            <a:normAutofit fontScale="92500"/>
          </a:bodyPr>
          <a:lstStyle/>
          <a:p>
            <a:pPr>
              <a:spcAft>
                <a:spcPts val="1200"/>
              </a:spcAft>
            </a:pPr>
            <a:r>
              <a:rPr lang="en-NZ" sz="2400" dirty="0">
                <a:latin typeface="Arial" panose="020B0604020202020204" pitchFamily="34" charset="0"/>
                <a:ea typeface="Times New Roman" panose="02020603050405020304" pitchFamily="18" charset="0"/>
                <a:cs typeface="Times New Roman" panose="02020603050405020304" pitchFamily="18" charset="0"/>
              </a:rPr>
              <a:t>Prioritisation – form and function, biodiversity, continuity, public demand, easy wins, accessibility, tenure. Bit of a balancing act.</a:t>
            </a:r>
          </a:p>
          <a:p>
            <a:pPr>
              <a:spcAft>
                <a:spcPts val="1200"/>
              </a:spcAft>
            </a:pPr>
            <a:r>
              <a:rPr lang="en-NZ" sz="2400" dirty="0">
                <a:effectLst/>
                <a:latin typeface="Arial" panose="020B0604020202020204" pitchFamily="34" charset="0"/>
                <a:ea typeface="Times New Roman" panose="02020603050405020304" pitchFamily="18" charset="0"/>
                <a:cs typeface="Times New Roman" panose="02020603050405020304" pitchFamily="18" charset="0"/>
              </a:rPr>
              <a:t>Data management, monitoring.</a:t>
            </a:r>
          </a:p>
          <a:p>
            <a:pPr>
              <a:spcAft>
                <a:spcPts val="1200"/>
              </a:spcAft>
            </a:pPr>
            <a:r>
              <a:rPr lang="en-NZ" sz="2400" dirty="0">
                <a:latin typeface="Arial" panose="020B0604020202020204" pitchFamily="34" charset="0"/>
                <a:ea typeface="Times New Roman" panose="02020603050405020304" pitchFamily="18" charset="0"/>
                <a:cs typeface="Times New Roman" panose="02020603050405020304" pitchFamily="18" charset="0"/>
              </a:rPr>
              <a:t>Individual volunteers and managing the ‘patchwork’.</a:t>
            </a:r>
          </a:p>
          <a:p>
            <a:pPr>
              <a:spcAft>
                <a:spcPts val="1200"/>
              </a:spcAft>
            </a:pPr>
            <a:r>
              <a:rPr lang="en-NZ" sz="2400" dirty="0">
                <a:effectLst/>
                <a:latin typeface="Arial" panose="020B0604020202020204" pitchFamily="34" charset="0"/>
                <a:ea typeface="Times New Roman" panose="02020603050405020304" pitchFamily="18" charset="0"/>
                <a:cs typeface="Times New Roman" panose="02020603050405020304" pitchFamily="18" charset="0"/>
              </a:rPr>
              <a:t>Site prep (scrape and bury? Spray?), ongoing maintenance (dependent on tenure and obligations/commitments, as well as ongoing site pressures). Weeds, coastal squeeze, erosion (only an issue due to squeeze and degradation). Limited time and $$.</a:t>
            </a:r>
          </a:p>
          <a:p>
            <a:endParaRPr lang="en-NZ" dirty="0"/>
          </a:p>
        </p:txBody>
      </p:sp>
      <p:sp>
        <p:nvSpPr>
          <p:cNvPr id="7" name="Slide Number Placeholder 6">
            <a:extLst>
              <a:ext uri="{FF2B5EF4-FFF2-40B4-BE49-F238E27FC236}">
                <a16:creationId xmlns:a16="http://schemas.microsoft.com/office/drawing/2014/main" id="{6D91277B-1A60-4AA7-8232-E369160A59C2}"/>
              </a:ext>
            </a:extLst>
          </p:cNvPr>
          <p:cNvSpPr>
            <a:spLocks noGrp="1"/>
          </p:cNvSpPr>
          <p:nvPr>
            <p:ph type="sldNum" sz="quarter" idx="12"/>
          </p:nvPr>
        </p:nvSpPr>
        <p:spPr/>
        <p:txBody>
          <a:bodyPr/>
          <a:lstStyle/>
          <a:p>
            <a:fld id="{89E7B7CF-0DFD-428A-9FFB-BCA196DC9909}" type="slidenum">
              <a:rPr lang="en-NZ" smtClean="0"/>
              <a:pPr/>
              <a:t>3</a:t>
            </a:fld>
            <a:endParaRPr lang="en-NZ"/>
          </a:p>
        </p:txBody>
      </p:sp>
    </p:spTree>
    <p:extLst>
      <p:ext uri="{BB962C8B-B14F-4D97-AF65-F5344CB8AC3E}">
        <p14:creationId xmlns:p14="http://schemas.microsoft.com/office/powerpoint/2010/main" val="266538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20" y="87261"/>
            <a:ext cx="2573535" cy="677443"/>
          </a:xfrm>
        </p:spPr>
        <p:txBody>
          <a:bodyPr>
            <a:normAutofit/>
          </a:bodyPr>
          <a:lstStyle/>
          <a:p>
            <a:r>
              <a:rPr lang="en-NZ" sz="3200" dirty="0"/>
              <a:t>Photos!</a:t>
            </a:r>
          </a:p>
        </p:txBody>
      </p:sp>
      <p:sp>
        <p:nvSpPr>
          <p:cNvPr id="7" name="Slide Number Placeholder 6"/>
          <p:cNvSpPr>
            <a:spLocks noGrp="1"/>
          </p:cNvSpPr>
          <p:nvPr>
            <p:ph type="sldNum" sz="quarter" idx="12"/>
          </p:nvPr>
        </p:nvSpPr>
        <p:spPr/>
        <p:txBody>
          <a:bodyPr/>
          <a:lstStyle/>
          <a:p>
            <a:fld id="{89E7B7CF-0DFD-428A-9FFB-BCA196DC9909}" type="slidenum">
              <a:rPr lang="en-NZ" smtClean="0"/>
              <a:pPr/>
              <a:t>4</a:t>
            </a:fld>
            <a:endParaRPr lang="en-NZ"/>
          </a:p>
        </p:txBody>
      </p:sp>
      <p:pic>
        <p:nvPicPr>
          <p:cNvPr id="9" name="Picture 8" descr="A map of land with water and land and land&#10;&#10;AI-generated content may be incorrect.">
            <a:extLst>
              <a:ext uri="{FF2B5EF4-FFF2-40B4-BE49-F238E27FC236}">
                <a16:creationId xmlns:a16="http://schemas.microsoft.com/office/drawing/2014/main" id="{24FD6641-8DE5-216E-F2C0-CA505121DDA2}"/>
              </a:ext>
            </a:extLst>
          </p:cNvPr>
          <p:cNvPicPr>
            <a:picLocks noChangeAspect="1"/>
          </p:cNvPicPr>
          <p:nvPr/>
        </p:nvPicPr>
        <p:blipFill>
          <a:blip r:embed="rId3">
            <a:extLst>
              <a:ext uri="{28A0092B-C50C-407E-A947-70E740481C1C}">
                <a14:useLocalDpi xmlns:a14="http://schemas.microsoft.com/office/drawing/2010/main" val="0"/>
              </a:ext>
            </a:extLst>
          </a:blip>
          <a:srcRect t="16104"/>
          <a:stretch/>
        </p:blipFill>
        <p:spPr>
          <a:xfrm>
            <a:off x="683568" y="683008"/>
            <a:ext cx="3384376" cy="5050248"/>
          </a:xfrm>
          <a:prstGeom prst="rect">
            <a:avLst/>
          </a:prstGeom>
        </p:spPr>
      </p:pic>
      <p:pic>
        <p:nvPicPr>
          <p:cNvPr id="11" name="Picture 10" descr="A map of a beach with houses and water&#10;&#10;AI-generated content may be incorrect.">
            <a:extLst>
              <a:ext uri="{FF2B5EF4-FFF2-40B4-BE49-F238E27FC236}">
                <a16:creationId xmlns:a16="http://schemas.microsoft.com/office/drawing/2014/main" id="{7B57A192-3129-3A75-8498-E0A12054582A}"/>
              </a:ext>
            </a:extLst>
          </p:cNvPr>
          <p:cNvPicPr>
            <a:picLocks noChangeAspect="1"/>
          </p:cNvPicPr>
          <p:nvPr/>
        </p:nvPicPr>
        <p:blipFill>
          <a:blip r:embed="rId4">
            <a:extLst>
              <a:ext uri="{28A0092B-C50C-407E-A947-70E740481C1C}">
                <a14:useLocalDpi xmlns:a14="http://schemas.microsoft.com/office/drawing/2010/main" val="0"/>
              </a:ext>
            </a:extLst>
          </a:blip>
          <a:srcRect t="16401"/>
          <a:stretch/>
        </p:blipFill>
        <p:spPr>
          <a:xfrm>
            <a:off x="4248160" y="683008"/>
            <a:ext cx="3396364" cy="5050248"/>
          </a:xfrm>
          <a:prstGeom prst="rect">
            <a:avLst/>
          </a:prstGeom>
        </p:spPr>
      </p:pic>
    </p:spTree>
    <p:extLst>
      <p:ext uri="{BB962C8B-B14F-4D97-AF65-F5344CB8AC3E}">
        <p14:creationId xmlns:p14="http://schemas.microsoft.com/office/powerpoint/2010/main" val="270917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E7B7CF-0DFD-428A-9FFB-BCA196DC9909}" type="slidenum">
              <a:rPr lang="en-NZ" smtClean="0"/>
              <a:pPr/>
              <a:t>5</a:t>
            </a:fld>
            <a:endParaRPr lang="en-NZ"/>
          </a:p>
        </p:txBody>
      </p:sp>
      <p:pic>
        <p:nvPicPr>
          <p:cNvPr id="15" name="Picture 14" descr="A dirt hill with grass and blue sky&#10;&#10;AI-generated content may be incorrect.">
            <a:extLst>
              <a:ext uri="{FF2B5EF4-FFF2-40B4-BE49-F238E27FC236}">
                <a16:creationId xmlns:a16="http://schemas.microsoft.com/office/drawing/2014/main" id="{21B9089D-8EB3-9B13-B85A-310C6E386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916832"/>
            <a:ext cx="5220072" cy="3915054"/>
          </a:xfrm>
          <a:prstGeom prst="rect">
            <a:avLst/>
          </a:prstGeom>
        </p:spPr>
      </p:pic>
      <p:pic>
        <p:nvPicPr>
          <p:cNvPr id="11" name="Picture 10" descr="A beach with grass and water&#10;&#10;AI-generated content may be incorrect.">
            <a:extLst>
              <a:ext uri="{FF2B5EF4-FFF2-40B4-BE49-F238E27FC236}">
                <a16:creationId xmlns:a16="http://schemas.microsoft.com/office/drawing/2014/main" id="{B27C663B-BA59-9F9D-1C49-2F5137C7B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4860032" cy="3647338"/>
          </a:xfrm>
          <a:prstGeom prst="rect">
            <a:avLst/>
          </a:prstGeom>
        </p:spPr>
      </p:pic>
    </p:spTree>
    <p:extLst>
      <p:ext uri="{BB962C8B-B14F-4D97-AF65-F5344CB8AC3E}">
        <p14:creationId xmlns:p14="http://schemas.microsoft.com/office/powerpoint/2010/main" val="160535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E7B7CF-0DFD-428A-9FFB-BCA196DC9909}" type="slidenum">
              <a:rPr lang="en-NZ" smtClean="0"/>
              <a:pPr/>
              <a:t>6</a:t>
            </a:fld>
            <a:endParaRPr lang="en-NZ"/>
          </a:p>
        </p:txBody>
      </p:sp>
      <p:pic>
        <p:nvPicPr>
          <p:cNvPr id="10" name="Picture 9" descr="A path to the beach&#10;&#10;AI-generated content may be incorrect.">
            <a:extLst>
              <a:ext uri="{FF2B5EF4-FFF2-40B4-BE49-F238E27FC236}">
                <a16:creationId xmlns:a16="http://schemas.microsoft.com/office/drawing/2014/main" id="{C2E1762A-509D-0E73-3337-6C1B5E7A8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572000" cy="3431177"/>
          </a:xfrm>
          <a:prstGeom prst="rect">
            <a:avLst/>
          </a:prstGeom>
        </p:spPr>
      </p:pic>
      <p:pic>
        <p:nvPicPr>
          <p:cNvPr id="12" name="Picture 11" descr="A building on a hill&#10;&#10;AI-generated content may be incorrect.">
            <a:extLst>
              <a:ext uri="{FF2B5EF4-FFF2-40B4-BE49-F238E27FC236}">
                <a16:creationId xmlns:a16="http://schemas.microsoft.com/office/drawing/2014/main" id="{DB29310C-FF7F-8ADE-C40F-4CE9073B9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420888"/>
            <a:ext cx="4572000" cy="3429000"/>
          </a:xfrm>
          <a:prstGeom prst="rect">
            <a:avLst/>
          </a:prstGeom>
        </p:spPr>
      </p:pic>
    </p:spTree>
    <p:extLst>
      <p:ext uri="{BB962C8B-B14F-4D97-AF65-F5344CB8AC3E}">
        <p14:creationId xmlns:p14="http://schemas.microsoft.com/office/powerpoint/2010/main" val="3632151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E7B7CF-0DFD-428A-9FFB-BCA196DC9909}" type="slidenum">
              <a:rPr lang="en-NZ" smtClean="0"/>
              <a:pPr/>
              <a:t>7</a:t>
            </a:fld>
            <a:endParaRPr lang="en-NZ"/>
          </a:p>
        </p:txBody>
      </p:sp>
      <p:pic>
        <p:nvPicPr>
          <p:cNvPr id="10" name="Picture 9" descr="A dirt hill with a building in the background&#10;&#10;AI-generated content may be incorrect.">
            <a:extLst>
              <a:ext uri="{FF2B5EF4-FFF2-40B4-BE49-F238E27FC236}">
                <a16:creationId xmlns:a16="http://schemas.microsoft.com/office/drawing/2014/main" id="{C5675E2C-2ADC-2C64-A66D-F3CECE74B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5292081" cy="3969061"/>
          </a:xfrm>
          <a:prstGeom prst="rect">
            <a:avLst/>
          </a:prstGeom>
        </p:spPr>
      </p:pic>
      <p:pic>
        <p:nvPicPr>
          <p:cNvPr id="12" name="Picture 11" descr="A yellow kayak on a rocky hill&#10;&#10;AI-generated content may be incorrect.">
            <a:extLst>
              <a:ext uri="{FF2B5EF4-FFF2-40B4-BE49-F238E27FC236}">
                <a16:creationId xmlns:a16="http://schemas.microsoft.com/office/drawing/2014/main" id="{9EFDE5AF-B2BC-341B-7D0F-DFC33765A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5" y="1968622"/>
            <a:ext cx="5136439" cy="3852329"/>
          </a:xfrm>
          <a:prstGeom prst="rect">
            <a:avLst/>
          </a:prstGeom>
        </p:spPr>
      </p:pic>
    </p:spTree>
    <p:extLst>
      <p:ext uri="{BB962C8B-B14F-4D97-AF65-F5344CB8AC3E}">
        <p14:creationId xmlns:p14="http://schemas.microsoft.com/office/powerpoint/2010/main" val="3175112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8C2511-E96F-AC84-C8DA-0C2BA12039FB}"/>
              </a:ext>
            </a:extLst>
          </p:cNvPr>
          <p:cNvSpPr>
            <a:spLocks noGrp="1"/>
          </p:cNvSpPr>
          <p:nvPr>
            <p:ph type="sldNum" sz="quarter" idx="12"/>
          </p:nvPr>
        </p:nvSpPr>
        <p:spPr/>
        <p:txBody>
          <a:bodyPr/>
          <a:lstStyle/>
          <a:p>
            <a:fld id="{89E7B7CF-0DFD-428A-9FFB-BCA196DC9909}" type="slidenum">
              <a:rPr lang="en-NZ" smtClean="0"/>
              <a:pPr/>
              <a:t>8</a:t>
            </a:fld>
            <a:endParaRPr lang="en-NZ"/>
          </a:p>
        </p:txBody>
      </p:sp>
      <p:pic>
        <p:nvPicPr>
          <p:cNvPr id="5" name="Picture 4" descr="A grassy area with a beach and buildings in the background&#10;&#10;AI-generated content may be incorrect.">
            <a:extLst>
              <a:ext uri="{FF2B5EF4-FFF2-40B4-BE49-F238E27FC236}">
                <a16:creationId xmlns:a16="http://schemas.microsoft.com/office/drawing/2014/main" id="{978EEE7A-E933-51C6-5821-03AD638DD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7" name="Picture 6" descr="A construction vehicle on a hill&#10;&#10;AI-generated content may be incorrect.">
            <a:extLst>
              <a:ext uri="{FF2B5EF4-FFF2-40B4-BE49-F238E27FC236}">
                <a16:creationId xmlns:a16="http://schemas.microsoft.com/office/drawing/2014/main" id="{9A896C6A-60A1-662B-DC87-FD3B73C0A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9" name="Picture 8" descr="A lizard on a rock&#10;&#10;AI-generated content may be incorrect.">
            <a:extLst>
              <a:ext uri="{FF2B5EF4-FFF2-40B4-BE49-F238E27FC236}">
                <a16:creationId xmlns:a16="http://schemas.microsoft.com/office/drawing/2014/main" id="{92B592D5-C929-C7F7-BD61-45CEF8449283}"/>
              </a:ext>
            </a:extLst>
          </p:cNvPr>
          <p:cNvPicPr>
            <a:picLocks noChangeAspect="1"/>
          </p:cNvPicPr>
          <p:nvPr/>
        </p:nvPicPr>
        <p:blipFill>
          <a:blip r:embed="rId5" cstate="print">
            <a:extLst>
              <a:ext uri="{28A0092B-C50C-407E-A947-70E740481C1C}">
                <a14:useLocalDpi xmlns:a14="http://schemas.microsoft.com/office/drawing/2010/main" val="0"/>
              </a:ext>
            </a:extLst>
          </a:blip>
          <a:srcRect t="36393" b="12714"/>
          <a:stretch/>
        </p:blipFill>
        <p:spPr>
          <a:xfrm>
            <a:off x="467544" y="3501008"/>
            <a:ext cx="3294112" cy="2235290"/>
          </a:xfrm>
          <a:prstGeom prst="rect">
            <a:avLst/>
          </a:prstGeom>
        </p:spPr>
      </p:pic>
      <p:pic>
        <p:nvPicPr>
          <p:cNvPr id="11" name="Picture 10" descr="A construction site with a crane&#10;&#10;AI-generated content may be incorrect.">
            <a:extLst>
              <a:ext uri="{FF2B5EF4-FFF2-40B4-BE49-F238E27FC236}">
                <a16:creationId xmlns:a16="http://schemas.microsoft.com/office/drawing/2014/main" id="{96F2B102-77C1-BF03-C09D-04ED02010A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56" y="2996952"/>
            <a:ext cx="3792422" cy="2844317"/>
          </a:xfrm>
          <a:prstGeom prst="rect">
            <a:avLst/>
          </a:prstGeom>
        </p:spPr>
      </p:pic>
    </p:spTree>
    <p:extLst>
      <p:ext uri="{BB962C8B-B14F-4D97-AF65-F5344CB8AC3E}">
        <p14:creationId xmlns:p14="http://schemas.microsoft.com/office/powerpoint/2010/main" val="154721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1B7D37-553E-07BA-5837-34E4F30FF588}"/>
              </a:ext>
            </a:extLst>
          </p:cNvPr>
          <p:cNvSpPr>
            <a:spLocks noGrp="1"/>
          </p:cNvSpPr>
          <p:nvPr>
            <p:ph type="sldNum" sz="quarter" idx="12"/>
          </p:nvPr>
        </p:nvSpPr>
        <p:spPr/>
        <p:txBody>
          <a:bodyPr/>
          <a:lstStyle/>
          <a:p>
            <a:fld id="{89E7B7CF-0DFD-428A-9FFB-BCA196DC9909}" type="slidenum">
              <a:rPr lang="en-NZ" smtClean="0"/>
              <a:pPr/>
              <a:t>9</a:t>
            </a:fld>
            <a:endParaRPr lang="en-NZ"/>
          </a:p>
        </p:txBody>
      </p:sp>
      <p:pic>
        <p:nvPicPr>
          <p:cNvPr id="5" name="Picture 4" descr="People on a beach&#10;&#10;AI-generated content may be incorrect.">
            <a:extLst>
              <a:ext uri="{FF2B5EF4-FFF2-40B4-BE49-F238E27FC236}">
                <a16:creationId xmlns:a16="http://schemas.microsoft.com/office/drawing/2014/main" id="{DE5EE3DA-674C-032A-79A6-849363A26F20}"/>
              </a:ext>
            </a:extLst>
          </p:cNvPr>
          <p:cNvPicPr>
            <a:picLocks noChangeAspect="1"/>
          </p:cNvPicPr>
          <p:nvPr/>
        </p:nvPicPr>
        <p:blipFill>
          <a:blip r:embed="rId2" cstate="print">
            <a:extLst>
              <a:ext uri="{28A0092B-C50C-407E-A947-70E740481C1C}">
                <a14:useLocalDpi xmlns:a14="http://schemas.microsoft.com/office/drawing/2010/main" val="0"/>
              </a:ext>
            </a:extLst>
          </a:blip>
          <a:srcRect t="22948"/>
          <a:stretch/>
        </p:blipFill>
        <p:spPr>
          <a:xfrm>
            <a:off x="360041" y="116632"/>
            <a:ext cx="4067944" cy="2350819"/>
          </a:xfrm>
          <a:prstGeom prst="rect">
            <a:avLst/>
          </a:prstGeom>
        </p:spPr>
      </p:pic>
      <p:pic>
        <p:nvPicPr>
          <p:cNvPr id="7" name="Picture 6" descr="A beach with houses and a body of water&#10;&#10;AI-generated content may be incorrect.">
            <a:extLst>
              <a:ext uri="{FF2B5EF4-FFF2-40B4-BE49-F238E27FC236}">
                <a16:creationId xmlns:a16="http://schemas.microsoft.com/office/drawing/2014/main" id="{00C8E6EA-571C-ABEB-FD00-38AF0F01CB7B}"/>
              </a:ext>
            </a:extLst>
          </p:cNvPr>
          <p:cNvPicPr>
            <a:picLocks noChangeAspect="1"/>
          </p:cNvPicPr>
          <p:nvPr/>
        </p:nvPicPr>
        <p:blipFill>
          <a:blip r:embed="rId3">
            <a:extLst>
              <a:ext uri="{28A0092B-C50C-407E-A947-70E740481C1C}">
                <a14:useLocalDpi xmlns:a14="http://schemas.microsoft.com/office/drawing/2010/main" val="0"/>
              </a:ext>
            </a:extLst>
          </a:blip>
          <a:srcRect t="22948"/>
          <a:stretch/>
        </p:blipFill>
        <p:spPr>
          <a:xfrm>
            <a:off x="4744306" y="116631"/>
            <a:ext cx="4067944" cy="2350820"/>
          </a:xfrm>
          <a:prstGeom prst="rect">
            <a:avLst/>
          </a:prstGeom>
        </p:spPr>
      </p:pic>
      <p:pic>
        <p:nvPicPr>
          <p:cNvPr id="9" name="Picture 8" descr="A field of grass growing on a beach&#10;&#10;AI-generated content may be incorrect.">
            <a:extLst>
              <a:ext uri="{FF2B5EF4-FFF2-40B4-BE49-F238E27FC236}">
                <a16:creationId xmlns:a16="http://schemas.microsoft.com/office/drawing/2014/main" id="{766403A8-3BFE-38D2-3B17-C87500017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85" y="2636912"/>
            <a:ext cx="4064000" cy="3048000"/>
          </a:xfrm>
          <a:prstGeom prst="rect">
            <a:avLst/>
          </a:prstGeom>
        </p:spPr>
      </p:pic>
      <p:pic>
        <p:nvPicPr>
          <p:cNvPr id="11" name="Picture 10" descr="A beach with a house and a beach&#10;&#10;AI-generated content may be incorrect.">
            <a:extLst>
              <a:ext uri="{FF2B5EF4-FFF2-40B4-BE49-F238E27FC236}">
                <a16:creationId xmlns:a16="http://schemas.microsoft.com/office/drawing/2014/main" id="{8494F261-4ADD-369C-BD81-C384D2D92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250" y="2636912"/>
            <a:ext cx="4064000" cy="3048000"/>
          </a:xfrm>
          <a:prstGeom prst="rect">
            <a:avLst/>
          </a:prstGeom>
        </p:spPr>
      </p:pic>
    </p:spTree>
    <p:extLst>
      <p:ext uri="{BB962C8B-B14F-4D97-AF65-F5344CB8AC3E}">
        <p14:creationId xmlns:p14="http://schemas.microsoft.com/office/powerpoint/2010/main" val="4262797071"/>
      </p:ext>
    </p:extLst>
  </p:cSld>
  <p:clrMapOvr>
    <a:masterClrMapping/>
  </p:clrMapOvr>
</p:sld>
</file>

<file path=ppt/theme/theme1.xml><?xml version="1.0" encoding="utf-8"?>
<a:theme xmlns:a="http://schemas.openxmlformats.org/drawingml/2006/main" name="Coast Ca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BFB6F7442CDB4D47AAEFFE50118F3370" version="1.0.0">
  <systemFields>
    <field name="Objective-Id">
      <value order="0">A2771609</value>
    </field>
    <field name="Objective-Title">
      <value order="0">2017 12  20  Coast Care Presentation to CCSPG</value>
    </field>
    <field name="Objective-Description">
      <value order="0"/>
    </field>
    <field name="Objective-CreationStamp">
      <value order="0">2017-11-21T03:56:32Z</value>
    </field>
    <field name="Objective-IsApproved">
      <value order="0">false</value>
    </field>
    <field name="Objective-IsPublished">
      <value order="0">false</value>
    </field>
    <field name="Objective-DatePublished">
      <value order="0"/>
    </field>
    <field name="Objective-ModificationStamp">
      <value order="0">2017-12-14T04:44:30Z</value>
    </field>
    <field name="Objective-Owner">
      <value order="0">Courtney Bell</value>
    </field>
    <field name="Objective-Path">
      <value order="0">EasyInfo Global Folder:'Virtual Filing Cabinet':Natural Resource Management:Coastal Management:Coast Care:Coast Care Strategic Planning:. CCSPG Coast Care Strategic Partners Group meeting reports from coordinator and contractors</value>
    </field>
    <field name="Objective-Parent">
      <value order="0">. CCSPG Coast Care Strategic Partners Group meeting reports from coordinator and contractors</value>
    </field>
    <field name="Objective-State">
      <value order="0">Being Drafted</value>
    </field>
    <field name="Objective-VersionId">
      <value order="0">vA4235012</value>
    </field>
    <field name="Objective-Version">
      <value order="0">0.1</value>
    </field>
    <field name="Objective-VersionNumber">
      <value order="0">1</value>
    </field>
    <field name="Objective-VersionComment">
      <value order="0">First version</value>
    </field>
    <field name="Objective-FileNumber">
      <value order="0">4.00114</value>
    </field>
    <field name="Objective-Classification">
      <value order="0">Corporate Access</value>
    </field>
    <field name="Objective-Caveats">
      <value order="0"/>
    </field>
  </systemFields>
  <catalogues>
    <catalogue name="Planning, Control And Reporting Type Catalogue" type="type" ori="id:cA23">
      <field name="Objective-Operative Date">
        <value order="0"/>
      </field>
      <field name="Objective-Author">
        <value order="0"/>
      </field>
      <field name="Objective-On Behalf Of">
        <value order="0"/>
      </field>
      <field name="Objective-Accela Key">
        <value order="0"/>
      </field>
      <field name="Objective-Connect Creator">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BFB6F7442CDB4D47AAEFFE50118F3370"/>
  </ds:schemaRefs>
</ds:datastoreItem>
</file>

<file path=docProps/app.xml><?xml version="1.0" encoding="utf-8"?>
<Properties xmlns="http://schemas.openxmlformats.org/officeDocument/2006/extended-properties" xmlns:vt="http://schemas.openxmlformats.org/officeDocument/2006/docPropsVTypes">
  <Template>Coast Care</Template>
  <TotalTime>9685</TotalTime>
  <Words>493</Words>
  <Application>Microsoft Office PowerPoint</Application>
  <PresentationFormat>On-screen Show (4:3)</PresentationFormat>
  <Paragraphs>54</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Symbol</vt:lpstr>
      <vt:lpstr>Coast Care</vt:lpstr>
      <vt:lpstr>Coast Care Bay of Plenty Kaituna 2024 Challenges, opportunities, successes and observations</vt:lpstr>
      <vt:lpstr>Coast Care Kaituna </vt:lpstr>
      <vt:lpstr>Challenges, opportunities, successes and observations </vt:lpstr>
      <vt:lpstr>Photos!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Bay of Plenty Regional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Pim de Monchy</dc:creator>
  <cp:lastModifiedBy>Chris Pronk</cp:lastModifiedBy>
  <cp:revision>179</cp:revision>
  <dcterms:created xsi:type="dcterms:W3CDTF">2014-11-13T20:51:24Z</dcterms:created>
  <dcterms:modified xsi:type="dcterms:W3CDTF">2025-03-09T03:52:58Z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A2771609</vt:lpwstr>
  </property>
  <property fmtid="{D5CDD505-2E9C-101B-9397-08002B2CF9AE}" pid="4" name="Objective-Title">
    <vt:lpwstr>2017 12  20  Coast Care Presentation to CCSPG</vt:lpwstr>
  </property>
  <property fmtid="{D5CDD505-2E9C-101B-9397-08002B2CF9AE}" pid="5" name="Objective-Description">
    <vt:lpwstr/>
  </property>
  <property fmtid="{D5CDD505-2E9C-101B-9397-08002B2CF9AE}" pid="6" name="Objective-CreationStamp">
    <vt:filetime>2017-11-21T03:56:32Z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2017-12-14T04:44:30Z</vt:filetime>
  </property>
  <property fmtid="{D5CDD505-2E9C-101B-9397-08002B2CF9AE}" pid="11" name="Objective-Owner">
    <vt:lpwstr>Courtney Bell</vt:lpwstr>
  </property>
  <property fmtid="{D5CDD505-2E9C-101B-9397-08002B2CF9AE}" pid="12" name="Objective-Path">
    <vt:lpwstr>EasyInfo Global Folder:'Virtual Filing Cabinet':Natural Resource Management:Coastal Management:Coast Care:Coast Care Strategic Planning:. CCSPG Coast Care Strategic Partners Group meeting reports from coordinator and contractors</vt:lpwstr>
  </property>
  <property fmtid="{D5CDD505-2E9C-101B-9397-08002B2CF9AE}" pid="13" name="Objective-Parent">
    <vt:lpwstr>. CCSPG Coast Care Strategic Partners Group meeting reports from coordinator and contractors</vt:lpwstr>
  </property>
  <property fmtid="{D5CDD505-2E9C-101B-9397-08002B2CF9AE}" pid="14" name="Objective-State">
    <vt:lpwstr>Being Drafted</vt:lpwstr>
  </property>
  <property fmtid="{D5CDD505-2E9C-101B-9397-08002B2CF9AE}" pid="15" name="Objective-VersionId">
    <vt:lpwstr>vA4235012</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4.00114</vt:lpwstr>
  </property>
  <property fmtid="{D5CDD505-2E9C-101B-9397-08002B2CF9AE}" pid="20" name="Objective-Classification">
    <vt:lpwstr>Corporate Access</vt:lpwstr>
  </property>
  <property fmtid="{D5CDD505-2E9C-101B-9397-08002B2CF9AE}" pid="21" name="Objective-Caveats">
    <vt:lpwstr/>
  </property>
  <property fmtid="{D5CDD505-2E9C-101B-9397-08002B2CF9AE}" pid="22" name="Objective-Operative Date">
    <vt:lpwstr/>
  </property>
  <property fmtid="{D5CDD505-2E9C-101B-9397-08002B2CF9AE}" pid="23" name="Objective-Author">
    <vt:lpwstr/>
  </property>
  <property fmtid="{D5CDD505-2E9C-101B-9397-08002B2CF9AE}" pid="24" name="Objective-On Behalf Of">
    <vt:lpwstr/>
  </property>
  <property fmtid="{D5CDD505-2E9C-101B-9397-08002B2CF9AE}" pid="25" name="Objective-Accela Key">
    <vt:lpwstr/>
  </property>
  <property fmtid="{D5CDD505-2E9C-101B-9397-08002B2CF9AE}" pid="26" name="Objective-Connect Creator">
    <vt:lpwstr/>
  </property>
</Properties>
</file>