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GoogleSlidesCustomDataVersion2">
      <go:slidesCustomData xmlns:go="http://customooxmlschemas.google.com/" r:id="rId24" roundtripDataSignature="AMtx7miofzmpbjmx19dveQrmZPnDzI/W8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22" Type="http://schemas.openxmlformats.org/officeDocument/2006/relationships/slide" Target="slides/slide17.xml"/><Relationship Id="rId10" Type="http://schemas.openxmlformats.org/officeDocument/2006/relationships/slide" Target="slides/slide5.xml"/><Relationship Id="rId21" Type="http://schemas.openxmlformats.org/officeDocument/2006/relationships/slide" Target="slides/slide16.xml"/><Relationship Id="rId13" Type="http://schemas.openxmlformats.org/officeDocument/2006/relationships/slide" Target="slides/slide8.xml"/><Relationship Id="rId24" Type="http://customschemas.google.com/relationships/presentationmetadata" Target="metadata"/><Relationship Id="rId12" Type="http://schemas.openxmlformats.org/officeDocument/2006/relationships/slide" Target="slides/slide7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5f8204db7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" name="Google Shape;52;g25f8204db7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5f8204db76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10" name="Google Shape;110;g25f8204db76_0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ffaa69b0db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3" name="Google Shape;123;g2ffaa69b0db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ffaa69b0db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2" name="Google Shape;132;g2ffaa69b0db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ffaa69b0db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2" name="Google Shape;142;g2ffaa69b0db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394596cee3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3394596cee3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3394596cee3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3394596cee3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3394596cee3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3394596cee3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ffaa69b0db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5" name="Google Shape;185;g2ffaa69b0db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2ffaa69b0db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1" name="Google Shape;191;g2ffaa69b0db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25f8204db76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" name="Google Shape;57;g25f8204db76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394596cee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4" name="Google Shape;64;g3394596cee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5f8204db76_0_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9" name="Google Shape;69;g25f8204db76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30545d3afe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5" name="Google Shape;75;g30545d3afe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25f8204db76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0" name="Google Shape;80;g25f8204db76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5f8204db76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7" name="Google Shape;87;g25f8204db76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5f8204db76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6" name="Google Shape;96;g25f8204db76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2ffaa69b0db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4" name="Google Shape;104;g2ffaa69b0db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1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5" name="Google Shape;45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3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8" name="Google Shape;48;p3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9" name="Google Shape;49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5" name="Google Shape;15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6" name="Google Shape;16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1" name="Google Shape;21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4" name="Google Shape;24;p2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2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9" name="Google Shape;29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2" name="Google Shape;32;p2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3" name="Google Shape;33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6" name="Google Shape;36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2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0" name="Google Shape;40;p2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1" name="Google Shape;41;p2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2" name="Google Shape;42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9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7.jpg"/><Relationship Id="rId4" Type="http://schemas.openxmlformats.org/officeDocument/2006/relationships/image" Target="../media/image24.jpg"/><Relationship Id="rId5" Type="http://schemas.openxmlformats.org/officeDocument/2006/relationships/image" Target="../media/image8.jpg"/><Relationship Id="rId6" Type="http://schemas.openxmlformats.org/officeDocument/2006/relationships/image" Target="../media/image14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jpg"/><Relationship Id="rId4" Type="http://schemas.openxmlformats.org/officeDocument/2006/relationships/image" Target="../media/image10.jpg"/><Relationship Id="rId5" Type="http://schemas.openxmlformats.org/officeDocument/2006/relationships/image" Target="../media/image36.jpg"/><Relationship Id="rId6" Type="http://schemas.openxmlformats.org/officeDocument/2006/relationships/image" Target="../media/image41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png"/><Relationship Id="rId4" Type="http://schemas.openxmlformats.org/officeDocument/2006/relationships/image" Target="../media/image16.jpg"/><Relationship Id="rId5" Type="http://schemas.openxmlformats.org/officeDocument/2006/relationships/image" Target="../media/image19.png"/><Relationship Id="rId6" Type="http://schemas.openxmlformats.org/officeDocument/2006/relationships/image" Target="../media/image22.png"/><Relationship Id="rId7" Type="http://schemas.openxmlformats.org/officeDocument/2006/relationships/image" Target="../media/image2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0.png"/><Relationship Id="rId4" Type="http://schemas.openxmlformats.org/officeDocument/2006/relationships/image" Target="../media/image26.jpg"/><Relationship Id="rId10" Type="http://schemas.openxmlformats.org/officeDocument/2006/relationships/image" Target="../media/image39.jpg"/><Relationship Id="rId9" Type="http://schemas.openxmlformats.org/officeDocument/2006/relationships/image" Target="../media/image40.png"/><Relationship Id="rId5" Type="http://schemas.openxmlformats.org/officeDocument/2006/relationships/image" Target="../media/image23.png"/><Relationship Id="rId6" Type="http://schemas.openxmlformats.org/officeDocument/2006/relationships/image" Target="../media/image18.png"/><Relationship Id="rId7" Type="http://schemas.openxmlformats.org/officeDocument/2006/relationships/image" Target="../media/image27.png"/><Relationship Id="rId8" Type="http://schemas.openxmlformats.org/officeDocument/2006/relationships/image" Target="../media/image3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5.jpg"/><Relationship Id="rId4" Type="http://schemas.openxmlformats.org/officeDocument/2006/relationships/image" Target="../media/image44.jpg"/><Relationship Id="rId5" Type="http://schemas.openxmlformats.org/officeDocument/2006/relationships/image" Target="../media/image46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8.jpg"/><Relationship Id="rId4" Type="http://schemas.openxmlformats.org/officeDocument/2006/relationships/image" Target="../media/image34.jpg"/><Relationship Id="rId5" Type="http://schemas.openxmlformats.org/officeDocument/2006/relationships/image" Target="../media/image30.jpg"/><Relationship Id="rId6" Type="http://schemas.openxmlformats.org/officeDocument/2006/relationships/image" Target="../media/image31.jpg"/><Relationship Id="rId7" Type="http://schemas.openxmlformats.org/officeDocument/2006/relationships/image" Target="../media/image32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3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2.jpg"/><Relationship Id="rId4" Type="http://schemas.openxmlformats.org/officeDocument/2006/relationships/image" Target="../media/image43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hyperlink" Target="mailto:Kiaora@slashforcash.co.nz" TargetMode="External"/><Relationship Id="rId4" Type="http://schemas.openxmlformats.org/officeDocument/2006/relationships/hyperlink" Target="http://www.slashforcash.co.nz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5.jpg"/><Relationship Id="rId4" Type="http://schemas.openxmlformats.org/officeDocument/2006/relationships/image" Target="../media/image4.jpg"/><Relationship Id="rId5" Type="http://schemas.openxmlformats.org/officeDocument/2006/relationships/image" Target="../media/image12.jpg"/><Relationship Id="rId6" Type="http://schemas.openxmlformats.org/officeDocument/2006/relationships/image" Target="../media/image3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jpg"/><Relationship Id="rId4" Type="http://schemas.openxmlformats.org/officeDocument/2006/relationships/image" Target="../media/image21.jpg"/><Relationship Id="rId5" Type="http://schemas.openxmlformats.org/officeDocument/2006/relationships/image" Target="../media/image7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g25f8204db76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g25f8204db76_0_9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3393" y="12800"/>
            <a:ext cx="3127719" cy="2318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g25f8204db76_0_9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18999" y="12800"/>
            <a:ext cx="3508200" cy="2318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g25f8204db76_0_9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5450" y="2745200"/>
            <a:ext cx="4216175" cy="18981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g25f8204db76_0_92"/>
          <p:cNvSpPr txBox="1"/>
          <p:nvPr/>
        </p:nvSpPr>
        <p:spPr>
          <a:xfrm>
            <a:off x="466600" y="2287375"/>
            <a:ext cx="2661300" cy="3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Tolaga Bay Community Training</a:t>
            </a:r>
            <a:endParaRPr b="1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g25f8204db76_0_92"/>
          <p:cNvSpPr txBox="1"/>
          <p:nvPr/>
        </p:nvSpPr>
        <p:spPr>
          <a:xfrm>
            <a:off x="4202300" y="2331725"/>
            <a:ext cx="4941600" cy="3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Ruatoria, Tikitiki, Waipiro Bay and Te Aroa Community Training</a:t>
            </a:r>
            <a:endParaRPr b="1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g25f8204db76_0_92"/>
          <p:cNvSpPr txBox="1"/>
          <p:nvPr/>
        </p:nvSpPr>
        <p:spPr>
          <a:xfrm>
            <a:off x="433750" y="4737225"/>
            <a:ext cx="2727000" cy="3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Wairoa Community Training</a:t>
            </a:r>
            <a:endParaRPr b="1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8" name="Google Shape;118;g25f8204db76_0_9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202550" y="2695625"/>
            <a:ext cx="2841052" cy="2070175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g25f8204db76_0_92"/>
          <p:cNvSpPr txBox="1"/>
          <p:nvPr/>
        </p:nvSpPr>
        <p:spPr>
          <a:xfrm>
            <a:off x="5416650" y="4792575"/>
            <a:ext cx="2727000" cy="25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Gisborne  Community Training</a:t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g25f8204db76_0_92"/>
          <p:cNvSpPr txBox="1"/>
          <p:nvPr/>
        </p:nvSpPr>
        <p:spPr>
          <a:xfrm>
            <a:off x="3556463" y="435225"/>
            <a:ext cx="1171500" cy="11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</a:rPr>
              <a:t>2023 EIT ACE Course</a:t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</a:rPr>
              <a:t>Trainees</a:t>
            </a:r>
            <a:endParaRPr b="1"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ffaa69b0db_0_9"/>
          <p:cNvSpPr txBox="1"/>
          <p:nvPr/>
        </p:nvSpPr>
        <p:spPr>
          <a:xfrm>
            <a:off x="587825" y="139800"/>
            <a:ext cx="8313600" cy="35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Potential Clients in the Community</a:t>
            </a:r>
            <a:endParaRPr b="1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1. Whenua Maori Land Blocks / Incorporations /Ahu Whenua Land Blocks / Homesteads </a:t>
            </a:r>
            <a:endParaRPr b="0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2. Public (councils) and Private landowners </a:t>
            </a:r>
            <a:endParaRPr b="0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3. Commercial Farm Landowners (commercial farmers, vineyards and orchards) </a:t>
            </a:r>
            <a:endParaRPr b="0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4. Forestry Woodlot Landowners </a:t>
            </a:r>
            <a:endParaRPr b="0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5. School Gardens and Community Gardens/Nurseries  </a:t>
            </a:r>
            <a:endParaRPr b="0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6. Individuals and Organisations </a:t>
            </a:r>
            <a:endParaRPr b="0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7. Retail Outlets</a:t>
            </a:r>
            <a:r>
              <a:rPr b="0" i="0" lang="en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6" name="Google Shape;126;g2ffaa69b0db_0_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88850" y="2305700"/>
            <a:ext cx="2073544" cy="2758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g2ffaa69b0db_0_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13125" y="3318575"/>
            <a:ext cx="2896735" cy="174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g2ffaa69b0db_0_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79725" y="3318587"/>
            <a:ext cx="1954401" cy="1746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g2ffaa69b0db_0_9"/>
          <p:cNvPicPr preferRelativeResize="0"/>
          <p:nvPr/>
        </p:nvPicPr>
        <p:blipFill rotWithShape="1">
          <a:blip r:embed="rId6">
            <a:alphaModFix/>
          </a:blip>
          <a:srcRect b="0" l="0" r="25037" t="0"/>
          <a:stretch/>
        </p:blipFill>
        <p:spPr>
          <a:xfrm>
            <a:off x="49450" y="3845300"/>
            <a:ext cx="1851274" cy="1159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ffaa69b0db_0_18"/>
          <p:cNvSpPr txBox="1"/>
          <p:nvPr/>
        </p:nvSpPr>
        <p:spPr>
          <a:xfrm>
            <a:off x="256200" y="126400"/>
            <a:ext cx="8631600" cy="507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Compliance Checklist</a:t>
            </a:r>
            <a:endParaRPr b="1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●"/>
            </a:pPr>
            <a:r>
              <a:rPr b="0" i="0" lang="en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Slash for Cash registered as a social enterprise on the NZBN registry. </a:t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●"/>
            </a:pPr>
            <a:r>
              <a:rPr b="0" i="0" lang="en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Kiln designed and manufactured in line with NZ engineering standards</a:t>
            </a:r>
            <a:r>
              <a:rPr lang="en" sz="1500">
                <a:solidFill>
                  <a:schemeClr val="dk1"/>
                </a:solidFill>
              </a:rPr>
              <a:t> by</a:t>
            </a:r>
            <a:endParaRPr sz="1500">
              <a:solidFill>
                <a:schemeClr val="dk1"/>
              </a:solidFill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</a:rPr>
              <a:t>Thabiso and Supreme Engineering</a:t>
            </a:r>
            <a:endParaRPr sz="1500">
              <a:solidFill>
                <a:schemeClr val="dk1"/>
              </a:solidFill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●"/>
            </a:pPr>
            <a:r>
              <a:rPr b="0" i="0" lang="en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Mobile Kiln Intellectual Property protected </a:t>
            </a:r>
            <a:r>
              <a:rPr lang="en" sz="1500">
                <a:solidFill>
                  <a:schemeClr val="dk1"/>
                </a:solidFill>
              </a:rPr>
              <a:t>S</a:t>
            </a:r>
            <a:r>
              <a:rPr b="0" i="0" lang="en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upreme </a:t>
            </a:r>
            <a:r>
              <a:rPr lang="en" sz="1500">
                <a:solidFill>
                  <a:schemeClr val="dk1"/>
                </a:solidFill>
              </a:rPr>
              <a:t>E</a:t>
            </a:r>
            <a:r>
              <a:rPr b="0" i="0" lang="en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ngineering.</a:t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●"/>
            </a:pPr>
            <a:r>
              <a:rPr b="0" i="0" lang="en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Kiln Trailer registered</a:t>
            </a:r>
            <a:r>
              <a:rPr lang="en" sz="1500">
                <a:solidFill>
                  <a:schemeClr val="dk1"/>
                </a:solidFill>
              </a:rPr>
              <a:t> with NZTA</a:t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●"/>
            </a:pPr>
            <a:r>
              <a:rPr b="0" i="0" lang="en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Heavy metals test of our biochar done by SCION Research.</a:t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●"/>
            </a:pPr>
            <a:r>
              <a:rPr b="0" i="0" lang="en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Health and Safety Audit, Policies, Regulations and Tools done</a:t>
            </a:r>
            <a:r>
              <a:rPr lang="en" sz="1500">
                <a:solidFill>
                  <a:schemeClr val="dk1"/>
                </a:solidFill>
              </a:rPr>
              <a:t> by </a:t>
            </a:r>
            <a:endParaRPr sz="1500">
              <a:solidFill>
                <a:schemeClr val="dk1"/>
              </a:solidFill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</a:rPr>
              <a:t>JPJ &amp; Associates</a:t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●"/>
            </a:pPr>
            <a:r>
              <a:rPr b="0" i="0" lang="en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BS EN 1860-2:2005 International Standards test of our briquettes</a:t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done by SGS Wol</a:t>
            </a:r>
            <a:r>
              <a:rPr lang="en" sz="1500">
                <a:solidFill>
                  <a:schemeClr val="dk1"/>
                </a:solidFill>
              </a:rPr>
              <a:t>longong Branch</a:t>
            </a:r>
            <a:r>
              <a:rPr b="0" i="0" lang="en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●"/>
            </a:pPr>
            <a:r>
              <a:rPr b="0" i="0" lang="en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Air Quality Assessment and Env</a:t>
            </a:r>
            <a:r>
              <a:rPr lang="en" sz="1500">
                <a:solidFill>
                  <a:schemeClr val="dk1"/>
                </a:solidFill>
              </a:rPr>
              <a:t>ironmental </a:t>
            </a:r>
            <a:endParaRPr sz="1500">
              <a:solidFill>
                <a:schemeClr val="dk1"/>
              </a:solidFill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</a:rPr>
              <a:t>Effects </a:t>
            </a:r>
            <a:r>
              <a:rPr b="0" i="0" lang="en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Report of our </a:t>
            </a:r>
            <a:r>
              <a:rPr lang="en" sz="1500">
                <a:solidFill>
                  <a:schemeClr val="dk1"/>
                </a:solidFill>
              </a:rPr>
              <a:t>mobile kiln use</a:t>
            </a:r>
            <a:r>
              <a:rPr b="0" i="0" lang="en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done</a:t>
            </a:r>
            <a:r>
              <a:rPr lang="en" sz="1500">
                <a:solidFill>
                  <a:schemeClr val="dk1"/>
                </a:solidFill>
              </a:rPr>
              <a:t> by </a:t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5" name="Google Shape;135;g2ffaa69b0db_0_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97075" y="76100"/>
            <a:ext cx="2004175" cy="941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g2ffaa69b0db_0_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63977" y="866802"/>
            <a:ext cx="1270349" cy="1298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g2ffaa69b0db_0_18"/>
          <p:cNvPicPr preferRelativeResize="0"/>
          <p:nvPr/>
        </p:nvPicPr>
        <p:blipFill rotWithShape="1">
          <a:blip r:embed="rId5">
            <a:alphaModFix amt="84000"/>
          </a:blip>
          <a:srcRect b="0" l="0" r="0" t="0"/>
          <a:stretch/>
        </p:blipFill>
        <p:spPr>
          <a:xfrm>
            <a:off x="7024175" y="1960575"/>
            <a:ext cx="1549927" cy="118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g2ffaa69b0db_0_1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024200" y="3351600"/>
            <a:ext cx="1549924" cy="7631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g2ffaa69b0db_0_1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854200" y="4323196"/>
            <a:ext cx="3719950" cy="5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2ffaa69b0db_0_23"/>
          <p:cNvSpPr txBox="1"/>
          <p:nvPr/>
        </p:nvSpPr>
        <p:spPr>
          <a:xfrm>
            <a:off x="403950" y="49450"/>
            <a:ext cx="8336100" cy="509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Community Support and </a:t>
            </a:r>
            <a:r>
              <a:rPr b="1" lang="en" sz="1800">
                <a:solidFill>
                  <a:schemeClr val="dk1"/>
                </a:solidFill>
              </a:rPr>
              <a:t>Ongoing Work</a:t>
            </a:r>
            <a:endParaRPr b="1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1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AutoNum type="arabicPeriod"/>
            </a:pPr>
            <a:r>
              <a:rPr b="0" i="0" lang="en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Full endorsement and support from Te Aitanga a Hauiti Centre of Excellence Trust.</a:t>
            </a:r>
            <a:endParaRPr b="0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1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AutoNum type="arabicPeriod"/>
            </a:pPr>
            <a:r>
              <a:rPr b="0" i="0" lang="en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Full endorsement and support from Te Aitanga a Hauiti Iwi, Hauiti Marae and the Tolaga Bay Community.</a:t>
            </a:r>
            <a:endParaRPr b="0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1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AutoNum type="arabicPeriod"/>
            </a:pPr>
            <a:r>
              <a:rPr b="0" i="0" lang="en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Support from the Tolaga Bay Heritage Charitable Trust, Taiki E!, Radice Soil Solutions, Supreme Engineering, Eastern institute of Technology, The Good </a:t>
            </a:r>
            <a:r>
              <a:rPr lang="en" sz="1300">
                <a:solidFill>
                  <a:schemeClr val="dk1"/>
                </a:solidFill>
              </a:rPr>
              <a:t>Carbon Farm,</a:t>
            </a:r>
            <a:r>
              <a:rPr b="0" i="0" lang="en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Department of Internal Affairs and The Eastern and Central C</a:t>
            </a:r>
            <a:r>
              <a:rPr lang="en" sz="1300">
                <a:solidFill>
                  <a:schemeClr val="dk1"/>
                </a:solidFill>
              </a:rPr>
              <a:t>ommunity </a:t>
            </a:r>
            <a:r>
              <a:rPr b="0" i="0" lang="en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Trust.</a:t>
            </a:r>
            <a:endParaRPr b="0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1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AutoNum type="arabicPeriod"/>
            </a:pPr>
            <a:r>
              <a:rPr lang="en" sz="1300">
                <a:solidFill>
                  <a:schemeClr val="dk1"/>
                </a:solidFill>
              </a:rPr>
              <a:t>Consulting and getting support from</a:t>
            </a:r>
            <a:r>
              <a:rPr b="0" i="0" lang="en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other Iwi and Hapu in the Tairawhiti and Wairoa Region to process resour</a:t>
            </a:r>
            <a:r>
              <a:rPr lang="en" sz="1300">
                <a:solidFill>
                  <a:schemeClr val="dk1"/>
                </a:solidFill>
              </a:rPr>
              <a:t>ce consent application for discretionary air discharge permit. </a:t>
            </a:r>
            <a:endParaRPr b="0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1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AutoNum type="arabicPeriod"/>
            </a:pPr>
            <a:r>
              <a:rPr lang="en" sz="1300">
                <a:solidFill>
                  <a:schemeClr val="dk1"/>
                </a:solidFill>
              </a:rPr>
              <a:t>Working with </a:t>
            </a:r>
            <a:r>
              <a:rPr b="0" i="0" lang="en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Gisborne District Council and Hawkes Bay Regional Council</a:t>
            </a:r>
            <a:r>
              <a:rPr lang="en" sz="1300">
                <a:solidFill>
                  <a:schemeClr val="dk1"/>
                </a:solidFill>
              </a:rPr>
              <a:t> to process resource consent application and get discretionary air discharge permit.  </a:t>
            </a:r>
            <a:endParaRPr b="0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1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AutoNum type="arabicPeriod"/>
            </a:pPr>
            <a:r>
              <a:rPr lang="en" sz="1300">
                <a:solidFill>
                  <a:schemeClr val="dk1"/>
                </a:solidFill>
              </a:rPr>
              <a:t>Currently running the 2025 One Year</a:t>
            </a:r>
            <a:r>
              <a:rPr b="0" i="0" lang="en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Job Readiness Training for </a:t>
            </a:r>
            <a:r>
              <a:rPr lang="en" sz="1300">
                <a:solidFill>
                  <a:schemeClr val="dk1"/>
                </a:solidFill>
              </a:rPr>
              <a:t>7</a:t>
            </a:r>
            <a:r>
              <a:rPr b="0" i="0" lang="en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Tolaga Bay </a:t>
            </a:r>
            <a:r>
              <a:rPr lang="en" sz="1300">
                <a:solidFill>
                  <a:schemeClr val="dk1"/>
                </a:solidFill>
              </a:rPr>
              <a:t>trainees</a:t>
            </a:r>
            <a:r>
              <a:rPr b="0" i="0" lang="en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6 Ruatoria </a:t>
            </a:r>
            <a:r>
              <a:rPr lang="en" sz="1300">
                <a:solidFill>
                  <a:schemeClr val="dk1"/>
                </a:solidFill>
              </a:rPr>
              <a:t>trainees</a:t>
            </a:r>
            <a:r>
              <a:rPr b="0" i="0" lang="en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" sz="1300">
                <a:solidFill>
                  <a:schemeClr val="dk1"/>
                </a:solidFill>
              </a:rPr>
              <a:t>9</a:t>
            </a:r>
            <a:r>
              <a:rPr b="0" i="0" lang="en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Wairoa </a:t>
            </a:r>
            <a:r>
              <a:rPr lang="en" sz="1300">
                <a:solidFill>
                  <a:schemeClr val="dk1"/>
                </a:solidFill>
              </a:rPr>
              <a:t>trainees and building Kilns number 2 and 3. </a:t>
            </a:r>
            <a:endParaRPr b="0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5" name="Google Shape;145;g2ffaa69b0db_0_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3833975" y="2905775"/>
            <a:ext cx="1082459" cy="1093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g2ffaa69b0db_0_23" title="20230522_105959.jp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527" y="2995775"/>
            <a:ext cx="3771175" cy="1695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g2ffaa69b0db_0_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979225" y="3063850"/>
            <a:ext cx="1921180" cy="69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g2ffaa69b0db_0_2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139225" y="2995775"/>
            <a:ext cx="1392525" cy="69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g2ffaa69b0db_0_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233808" y="4073875"/>
            <a:ext cx="1446200" cy="87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g2ffaa69b0db_0_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942711" y="3875450"/>
            <a:ext cx="1119489" cy="126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g2ffaa69b0db_0_2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796925" y="4023975"/>
            <a:ext cx="1119500" cy="111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g2ffaa69b0db_0_2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156763" y="3875456"/>
            <a:ext cx="982450" cy="10226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g3394596cee3_0_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1850" y="6650"/>
            <a:ext cx="2907324" cy="2434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g3394596cee3_0_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08475" y="6650"/>
            <a:ext cx="3223798" cy="2295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g3394596cee3_0_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85325" y="2520125"/>
            <a:ext cx="3223798" cy="233435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g3394596cee3_0_5"/>
          <p:cNvSpPr txBox="1"/>
          <p:nvPr/>
        </p:nvSpPr>
        <p:spPr>
          <a:xfrm>
            <a:off x="3449425" y="195001"/>
            <a:ext cx="1918800" cy="224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</a:rPr>
              <a:t>2025 One Year Job Readiness Training</a:t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</a:endParaRPr>
          </a:p>
          <a:p>
            <a:pPr indent="-292100" lvl="0" marL="4572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b="1" lang="en" sz="1000">
                <a:solidFill>
                  <a:schemeClr val="dk1"/>
                </a:solidFill>
              </a:rPr>
              <a:t>Digital Literacy and Public Speaking Skills </a:t>
            </a:r>
            <a:endParaRPr b="1" sz="1000">
              <a:solidFill>
                <a:schemeClr val="dk1"/>
              </a:solidFill>
            </a:endParaRPr>
          </a:p>
          <a:p>
            <a:pPr indent="-292100" lvl="0" marL="4572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b="1" lang="en" sz="1000">
                <a:solidFill>
                  <a:schemeClr val="dk1"/>
                </a:solidFill>
              </a:rPr>
              <a:t>Health &amp; Safety Training</a:t>
            </a:r>
            <a:endParaRPr b="1" sz="1000">
              <a:solidFill>
                <a:schemeClr val="dk1"/>
              </a:solidFill>
            </a:endParaRPr>
          </a:p>
          <a:p>
            <a:pPr indent="-292100" lvl="0" marL="4572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b="1" lang="en" sz="1000">
                <a:solidFill>
                  <a:schemeClr val="dk1"/>
                </a:solidFill>
              </a:rPr>
              <a:t> First Aid Training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161" name="Google Shape;161;g3394596cee3_0_5"/>
          <p:cNvSpPr txBox="1"/>
          <p:nvPr/>
        </p:nvSpPr>
        <p:spPr>
          <a:xfrm>
            <a:off x="336300" y="2368950"/>
            <a:ext cx="2413500" cy="40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Uawa Trainees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62" name="Google Shape;162;g3394596cee3_0_5"/>
          <p:cNvSpPr txBox="1"/>
          <p:nvPr/>
        </p:nvSpPr>
        <p:spPr>
          <a:xfrm>
            <a:off x="3709125" y="4763200"/>
            <a:ext cx="2176200" cy="19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Ruatoria Trainees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63" name="Google Shape;163;g3394596cee3_0_5"/>
          <p:cNvSpPr txBox="1"/>
          <p:nvPr/>
        </p:nvSpPr>
        <p:spPr>
          <a:xfrm>
            <a:off x="6844650" y="2205725"/>
            <a:ext cx="2007900" cy="40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Wairoa Trainees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64" name="Google Shape;164;g3394596cee3_0_5"/>
          <p:cNvSpPr txBox="1"/>
          <p:nvPr/>
        </p:nvSpPr>
        <p:spPr>
          <a:xfrm>
            <a:off x="505600" y="2946100"/>
            <a:ext cx="2244300" cy="185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b="1" lang="en" sz="1000">
                <a:solidFill>
                  <a:schemeClr val="dk1"/>
                </a:solidFill>
              </a:rPr>
              <a:t>Financial Literacy, Business Thinking &amp; Networking Skills</a:t>
            </a:r>
            <a:endParaRPr b="1" sz="1000">
              <a:solidFill>
                <a:schemeClr val="dk1"/>
              </a:solidFill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b="1" lang="en" sz="1000">
                <a:solidFill>
                  <a:schemeClr val="dk1"/>
                </a:solidFill>
              </a:rPr>
              <a:t>Solar Technologies</a:t>
            </a:r>
            <a:endParaRPr b="1" sz="1000">
              <a:solidFill>
                <a:schemeClr val="dk1"/>
              </a:solidFill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b="1" lang="en" sz="1000">
                <a:solidFill>
                  <a:schemeClr val="dk1"/>
                </a:solidFill>
              </a:rPr>
              <a:t>Biochar for Commercial Production Techniques and Skills</a:t>
            </a:r>
            <a:endParaRPr b="1" sz="1000">
              <a:solidFill>
                <a:schemeClr val="dk1"/>
              </a:solidFill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b="1" lang="en" sz="1000">
                <a:solidFill>
                  <a:schemeClr val="dk1"/>
                </a:solidFill>
              </a:rPr>
              <a:t>Commercial Production Skills </a:t>
            </a:r>
            <a:endParaRPr b="1" sz="10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165" name="Google Shape;165;g3394596cee3_0_5"/>
          <p:cNvSpPr txBox="1"/>
          <p:nvPr/>
        </p:nvSpPr>
        <p:spPr>
          <a:xfrm>
            <a:off x="6747800" y="2809975"/>
            <a:ext cx="2176200" cy="19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b="1" lang="en" sz="1000">
                <a:solidFill>
                  <a:schemeClr val="dk1"/>
                </a:solidFill>
              </a:rPr>
              <a:t>Community Development Tools, Skills and Network </a:t>
            </a:r>
            <a:endParaRPr b="1" sz="1000">
              <a:solidFill>
                <a:schemeClr val="dk1"/>
              </a:solidFill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b="1" lang="en" sz="1000">
                <a:solidFill>
                  <a:schemeClr val="dk1"/>
                </a:solidFill>
              </a:rPr>
              <a:t>Traditional Marketing, Digital Marketing and Sales Skills</a:t>
            </a:r>
            <a:endParaRPr b="1" sz="1000">
              <a:solidFill>
                <a:schemeClr val="dk1"/>
              </a:solidFill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b="1" lang="en" sz="1000">
                <a:solidFill>
                  <a:schemeClr val="dk1"/>
                </a:solidFill>
              </a:rPr>
              <a:t>Administration and Report Writing Skills</a:t>
            </a:r>
            <a:endParaRPr b="1" sz="1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3394596cee3_0_20"/>
          <p:cNvSpPr txBox="1"/>
          <p:nvPr/>
        </p:nvSpPr>
        <p:spPr>
          <a:xfrm>
            <a:off x="435225" y="306625"/>
            <a:ext cx="6844800" cy="47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</a:rPr>
              <a:t>Our Potential Impact and Ask</a:t>
            </a:r>
            <a:endParaRPr b="1" sz="1800">
              <a:solidFill>
                <a:schemeClr val="dk1"/>
              </a:solidFill>
            </a:endParaRPr>
          </a:p>
        </p:txBody>
      </p:sp>
      <p:sp>
        <p:nvSpPr>
          <p:cNvPr id="171" name="Google Shape;171;g3394596cee3_0_20"/>
          <p:cNvSpPr txBox="1"/>
          <p:nvPr/>
        </p:nvSpPr>
        <p:spPr>
          <a:xfrm>
            <a:off x="595650" y="690325"/>
            <a:ext cx="7952700" cy="290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● P</a:t>
            </a:r>
            <a:r>
              <a:rPr lang="en" sz="1200">
                <a:solidFill>
                  <a:schemeClr val="dk1"/>
                </a:solidFill>
              </a:rPr>
              <a:t>otential to clean up a total of </a:t>
            </a:r>
            <a:r>
              <a:rPr b="1" lang="en" sz="1200">
                <a:solidFill>
                  <a:schemeClr val="dk1"/>
                </a:solidFill>
              </a:rPr>
              <a:t>360 tonnes</a:t>
            </a:r>
            <a:r>
              <a:rPr lang="en" sz="1200">
                <a:solidFill>
                  <a:schemeClr val="dk1"/>
                </a:solidFill>
              </a:rPr>
              <a:t> of the </a:t>
            </a:r>
            <a:r>
              <a:rPr b="1" lang="en" sz="1200">
                <a:solidFill>
                  <a:schemeClr val="dk1"/>
                </a:solidFill>
              </a:rPr>
              <a:t>available Slash</a:t>
            </a:r>
            <a:r>
              <a:rPr lang="en" sz="1200">
                <a:solidFill>
                  <a:schemeClr val="dk1"/>
                </a:solidFill>
              </a:rPr>
              <a:t> between </a:t>
            </a:r>
            <a:r>
              <a:rPr b="1" lang="en" sz="1200">
                <a:solidFill>
                  <a:schemeClr val="dk1"/>
                </a:solidFill>
              </a:rPr>
              <a:t>April and May</a:t>
            </a:r>
            <a:endParaRPr b="1" sz="1200">
              <a:solidFill>
                <a:schemeClr val="dk1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</a:rPr>
              <a:t>2025</a:t>
            </a:r>
            <a:r>
              <a:rPr lang="en" sz="1200">
                <a:solidFill>
                  <a:schemeClr val="dk1"/>
                </a:solidFill>
              </a:rPr>
              <a:t>, producing a total </a:t>
            </a:r>
            <a:r>
              <a:rPr b="1" lang="en" sz="1200">
                <a:solidFill>
                  <a:schemeClr val="dk1"/>
                </a:solidFill>
              </a:rPr>
              <a:t>60 tonnes of biochar</a:t>
            </a:r>
            <a:r>
              <a:rPr lang="en" sz="1200">
                <a:solidFill>
                  <a:schemeClr val="dk1"/>
                </a:solidFill>
              </a:rPr>
              <a:t> at each of our 3 sites being Tolaga Bay, Ruatoria,and Wairoa.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● Potential to clean up a total of </a:t>
            </a:r>
            <a:r>
              <a:rPr b="1" lang="en" sz="1200">
                <a:solidFill>
                  <a:schemeClr val="dk1"/>
                </a:solidFill>
              </a:rPr>
              <a:t>360 tonnes</a:t>
            </a:r>
            <a:r>
              <a:rPr lang="en" sz="1200">
                <a:solidFill>
                  <a:schemeClr val="dk1"/>
                </a:solidFill>
              </a:rPr>
              <a:t> of the available Slash between </a:t>
            </a:r>
            <a:r>
              <a:rPr b="1" lang="en" sz="1200">
                <a:solidFill>
                  <a:schemeClr val="dk1"/>
                </a:solidFill>
              </a:rPr>
              <a:t>May and June 2025</a:t>
            </a:r>
            <a:r>
              <a:rPr lang="en" sz="1200">
                <a:solidFill>
                  <a:schemeClr val="dk1"/>
                </a:solidFill>
              </a:rPr>
              <a:t>, producing a total </a:t>
            </a:r>
            <a:r>
              <a:rPr b="1" lang="en" sz="1200">
                <a:solidFill>
                  <a:schemeClr val="dk1"/>
                </a:solidFill>
              </a:rPr>
              <a:t>60 tonnes of biochar</a:t>
            </a:r>
            <a:r>
              <a:rPr lang="en" sz="1200">
                <a:solidFill>
                  <a:schemeClr val="dk1"/>
                </a:solidFill>
              </a:rPr>
              <a:t> at each of our 3 sites being Tolaga Bay, Ruatoria,and Wairoa.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● Potential to clean up a total of </a:t>
            </a:r>
            <a:r>
              <a:rPr b="1" lang="en" sz="1200">
                <a:solidFill>
                  <a:schemeClr val="dk1"/>
                </a:solidFill>
              </a:rPr>
              <a:t>1440 tonnes</a:t>
            </a:r>
            <a:r>
              <a:rPr lang="en" sz="1200">
                <a:solidFill>
                  <a:schemeClr val="dk1"/>
                </a:solidFill>
              </a:rPr>
              <a:t> of the </a:t>
            </a:r>
            <a:r>
              <a:rPr b="1" lang="en" sz="1200">
                <a:solidFill>
                  <a:schemeClr val="dk1"/>
                </a:solidFill>
              </a:rPr>
              <a:t>available Slash</a:t>
            </a:r>
            <a:r>
              <a:rPr lang="en" sz="1200">
                <a:solidFill>
                  <a:schemeClr val="dk1"/>
                </a:solidFill>
              </a:rPr>
              <a:t> the </a:t>
            </a:r>
            <a:r>
              <a:rPr b="1" lang="en" sz="1200">
                <a:solidFill>
                  <a:schemeClr val="dk1"/>
                </a:solidFill>
              </a:rPr>
              <a:t>4 months of July, August, October and November 2025 </a:t>
            </a:r>
            <a:r>
              <a:rPr lang="en" sz="1200">
                <a:solidFill>
                  <a:schemeClr val="dk1"/>
                </a:solidFill>
              </a:rPr>
              <a:t>, producing a total of </a:t>
            </a:r>
            <a:r>
              <a:rPr b="1" lang="en" sz="1200">
                <a:solidFill>
                  <a:schemeClr val="dk1"/>
                </a:solidFill>
              </a:rPr>
              <a:t>240 tonnes of biochar </a:t>
            </a:r>
            <a:r>
              <a:rPr lang="en" sz="1200">
                <a:solidFill>
                  <a:schemeClr val="dk1"/>
                </a:solidFill>
              </a:rPr>
              <a:t>at each of our 3 sites being Tolaga Bay, Ruatoria,and Wairoa.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● Potential to create</a:t>
            </a:r>
            <a:r>
              <a:rPr b="1" lang="en" sz="1200">
                <a:solidFill>
                  <a:schemeClr val="dk1"/>
                </a:solidFill>
              </a:rPr>
              <a:t> 23 Full Time Employment Opportunities</a:t>
            </a:r>
            <a:r>
              <a:rPr lang="en" sz="1200">
                <a:solidFill>
                  <a:schemeClr val="dk1"/>
                </a:solidFill>
              </a:rPr>
              <a:t> in Tolaga Bay (8), Ruatoria (6),and Wairoa (9) from 2026.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● Potential to clean up a total of </a:t>
            </a:r>
            <a:r>
              <a:rPr b="1" lang="en" sz="1200">
                <a:solidFill>
                  <a:schemeClr val="dk1"/>
                </a:solidFill>
              </a:rPr>
              <a:t>4320 tonnes</a:t>
            </a:r>
            <a:r>
              <a:rPr lang="en" sz="1200">
                <a:solidFill>
                  <a:schemeClr val="dk1"/>
                </a:solidFill>
              </a:rPr>
              <a:t> of the available </a:t>
            </a:r>
            <a:r>
              <a:rPr b="1" lang="en" sz="1200">
                <a:solidFill>
                  <a:schemeClr val="dk1"/>
                </a:solidFill>
              </a:rPr>
              <a:t>Slash in 2026</a:t>
            </a:r>
            <a:r>
              <a:rPr lang="en" sz="1200">
                <a:solidFill>
                  <a:schemeClr val="dk1"/>
                </a:solidFill>
              </a:rPr>
              <a:t>, producing a total </a:t>
            </a:r>
            <a:r>
              <a:rPr b="1" lang="en" sz="1200">
                <a:solidFill>
                  <a:schemeClr val="dk1"/>
                </a:solidFill>
              </a:rPr>
              <a:t>720 tonnes of biochar </a:t>
            </a:r>
            <a:r>
              <a:rPr lang="en" sz="1200">
                <a:solidFill>
                  <a:schemeClr val="dk1"/>
                </a:solidFill>
              </a:rPr>
              <a:t>at each of our 3 sites being Tolaga Bay, Ruatoria,and Wairoa.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● Potential clients in Tairawhiti and Wairoa regions to </a:t>
            </a:r>
            <a:r>
              <a:rPr b="1" lang="en" sz="1200">
                <a:solidFill>
                  <a:schemeClr val="dk1"/>
                </a:solidFill>
              </a:rPr>
              <a:t>pilot our services and products with in April, May, June, July, August, October and November 2025</a:t>
            </a:r>
            <a:r>
              <a:rPr lang="en" sz="1200">
                <a:solidFill>
                  <a:schemeClr val="dk1"/>
                </a:solidFill>
              </a:rPr>
              <a:t>. 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● Potential clients to </a:t>
            </a:r>
            <a:r>
              <a:rPr b="1" lang="en" sz="1200">
                <a:solidFill>
                  <a:schemeClr val="dk1"/>
                </a:solidFill>
              </a:rPr>
              <a:t>engage us for our services and buy our products from 2026</a:t>
            </a:r>
            <a:r>
              <a:rPr lang="en" sz="1200">
                <a:solidFill>
                  <a:schemeClr val="dk1"/>
                </a:solidFill>
              </a:rPr>
              <a:t>. 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</p:txBody>
      </p:sp>
      <p:pic>
        <p:nvPicPr>
          <p:cNvPr id="172" name="Google Shape;172;g3394596cee3_0_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36500" y="3755875"/>
            <a:ext cx="1828472" cy="130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g3394596cee3_0_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52655" y="3755874"/>
            <a:ext cx="1621550" cy="130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g3394596cee3_0_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54850" y="3755875"/>
            <a:ext cx="1500989" cy="130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g3394596cee3_0_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771000" y="3755876"/>
            <a:ext cx="1501000" cy="135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g3394596cee3_0_2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64432" y="3782575"/>
            <a:ext cx="903767" cy="1301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394596cee3_0_26"/>
          <p:cNvSpPr txBox="1"/>
          <p:nvPr/>
        </p:nvSpPr>
        <p:spPr>
          <a:xfrm>
            <a:off x="573700" y="455000"/>
            <a:ext cx="7121700" cy="44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Alignment with SDGs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● Climate Action (SDG 13)</a:t>
            </a:r>
            <a:endParaRPr/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● No Poverty (SDG 1)</a:t>
            </a:r>
            <a:endParaRPr/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● Decent Work and Economic Growth (SDG 8)</a:t>
            </a:r>
            <a:endParaRPr/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● Reduced Inequalities (SDG 10).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Scalability and Replicability</a:t>
            </a:r>
            <a:endParaRPr b="1"/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● Services are designed to be replicated and sold across Tairawhiti region, Wairoa region, other parts of New Zealand and globally where there is a demand for our training and our innovative and intellectually protected mobile kiln to clean up slash or any other</a:t>
            </a:r>
            <a:endParaRPr/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carbon matter.</a:t>
            </a:r>
            <a:endParaRPr/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● Products are designed to be sold across Tairawhiti region, Wairoa region, other parts of New Zealand and globally where there is a need to heal and protect the land using our organic biochar fertilizer or a demand for our smokeless charcoal briquettes as an</a:t>
            </a:r>
            <a:endParaRPr/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alternative clean cooking fuel.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2" name="Google Shape;182;g3394596cee3_0_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45250" y="225000"/>
            <a:ext cx="2434775" cy="2005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g2ffaa69b0db_0_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7250" y="152400"/>
            <a:ext cx="3420745" cy="4838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g2ffaa69b0db_0_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70445" y="152400"/>
            <a:ext cx="3420745" cy="48386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2ffaa69b0db_0_27"/>
          <p:cNvSpPr txBox="1"/>
          <p:nvPr/>
        </p:nvSpPr>
        <p:spPr>
          <a:xfrm>
            <a:off x="335025" y="413850"/>
            <a:ext cx="8572500" cy="41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b="1" i="0" lang="en" sz="6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NGA MIHI</a:t>
            </a:r>
            <a:endParaRPr b="1" i="0" sz="6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Thabiso Mashaba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Project Coordinator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Tel: +642108564647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Email:</a:t>
            </a:r>
            <a:r>
              <a:rPr b="0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" sz="18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Kiaora@slashforcash.co.nz</a:t>
            </a:r>
            <a:r>
              <a:rPr b="0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Website:</a:t>
            </a:r>
            <a:r>
              <a:rPr b="0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" sz="18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www.slashforcash.co.nz</a:t>
            </a:r>
            <a:r>
              <a:rPr b="0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25f8204db76_0_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/>
          </a:p>
        </p:txBody>
      </p:sp>
      <p:sp>
        <p:nvSpPr>
          <p:cNvPr id="60" name="Google Shape;60;g25f8204db76_0_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61" name="Google Shape;61;g25f8204db76_0_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g3394596cee3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61600" y="-398650"/>
            <a:ext cx="3904225" cy="5911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g25f8204db76_0_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300" y="152400"/>
            <a:ext cx="6451599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g25f8204db76_0_4"/>
          <p:cNvSpPr txBox="1"/>
          <p:nvPr/>
        </p:nvSpPr>
        <p:spPr>
          <a:xfrm>
            <a:off x="6801325" y="75575"/>
            <a:ext cx="2078100" cy="64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Founding Team Members</a:t>
            </a:r>
            <a:endParaRPr b="1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L-R (Standing)</a:t>
            </a:r>
            <a:endParaRPr b="1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Paul Tekahu (based in Wairoa)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Matene Maraki (based in Gisborne)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Thabiso Mashaba (based in Uawa)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Pane Kawhia (based in Ruatoria)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L-R (Kneeling)</a:t>
            </a:r>
            <a:endParaRPr b="1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Kyrah Dewes (based in Tikitiki)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Hine Aio Apatari (based in Wairoa)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g30545d3afee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76313" y="403025"/>
            <a:ext cx="4191375" cy="4456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g25f8204db76_0_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3426"/>
            <a:ext cx="5096646" cy="5096646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g25f8204db76_0_15"/>
          <p:cNvSpPr txBox="1"/>
          <p:nvPr/>
        </p:nvSpPr>
        <p:spPr>
          <a:xfrm>
            <a:off x="5096650" y="1215875"/>
            <a:ext cx="4047300" cy="397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 Remove and Clean Up Slash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 Repurpose Slash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3. Climate Change Mitigation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4. Heal Eroded and Flooded Land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5. Protect Soil from Future Flooding and Erosion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6. Make Clean Cooking Fuel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7. Provide Job Training Opportunities and Full Time Employment Opportunities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8. Heal the Land and Heal the Whanau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g25f8204db76_0_15"/>
          <p:cNvSpPr txBox="1"/>
          <p:nvPr/>
        </p:nvSpPr>
        <p:spPr>
          <a:xfrm>
            <a:off x="5478525" y="413850"/>
            <a:ext cx="3172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 we do / Benefits</a:t>
            </a:r>
            <a:endParaRPr b="1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g25f8204db76_0_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5400000">
            <a:off x="731274" y="1744549"/>
            <a:ext cx="2643319" cy="3872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g25f8204db76_0_6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3954736" y="115775"/>
            <a:ext cx="2314575" cy="1972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g25f8204db76_0_6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5400000">
            <a:off x="5414963" y="1414462"/>
            <a:ext cx="5143499" cy="2314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g25f8204db76_0_6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989253" y="2088292"/>
            <a:ext cx="2338210" cy="2960475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g25f8204db76_0_62"/>
          <p:cNvSpPr txBox="1"/>
          <p:nvPr/>
        </p:nvSpPr>
        <p:spPr>
          <a:xfrm>
            <a:off x="236475" y="551800"/>
            <a:ext cx="3752700" cy="132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Organic Biochar Fertilizer</a:t>
            </a:r>
            <a:endParaRPr b="1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g25f8204db76_0_8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-1414463" y="1414462"/>
            <a:ext cx="5143499" cy="2314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g25f8204db76_0_8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16278" y="338789"/>
            <a:ext cx="3127846" cy="463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g25f8204db76_0_8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797371" y="1663520"/>
            <a:ext cx="2816059" cy="3282274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g25f8204db76_0_85"/>
          <p:cNvSpPr txBox="1"/>
          <p:nvPr/>
        </p:nvSpPr>
        <p:spPr>
          <a:xfrm>
            <a:off x="2314575" y="118250"/>
            <a:ext cx="3701700" cy="132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Smokeless Charcoal Briquettes</a:t>
            </a:r>
            <a:endParaRPr b="1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g2ffaa69b0db_0_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1" y="152400"/>
            <a:ext cx="5327571" cy="4838701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g2ffaa69b0db_0_3"/>
          <p:cNvSpPr txBox="1"/>
          <p:nvPr/>
        </p:nvSpPr>
        <p:spPr>
          <a:xfrm>
            <a:off x="5327550" y="0"/>
            <a:ext cx="3717900" cy="49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Service offered to the community:</a:t>
            </a:r>
            <a:endParaRPr b="1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1. Slash Carbonization Only (Incineration/Burning) - 109 NZD per tonne.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2. One Year Job Readiness Training Programme (Fully Subsidized)</a:t>
            </a:r>
            <a:endParaRPr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Products offered to the community:</a:t>
            </a:r>
            <a:endParaRPr b="1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1. Organic Biochar Fertilizer (Bulk) - $NZ435 per 5 tonnes.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2. Organic Biochar Fertilizer (Small)- $NZ90 per 20 kg Hessian Bag.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3. Plain Biochar (Small)- $NZ30 per 20 kg Hessian Bag.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4. Smokeless Charcoal Briquettes – $NZ40 per 10 kg Carton Box.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admin</dc:creator>
</cp:coreProperties>
</file>