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8" r:id="rId3"/>
    <p:sldId id="285" r:id="rId4"/>
    <p:sldId id="287" r:id="rId5"/>
    <p:sldId id="286" r:id="rId6"/>
    <p:sldId id="300" r:id="rId7"/>
    <p:sldId id="301" r:id="rId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>
      <p:cViewPr varScale="1">
        <p:scale>
          <a:sx n="98" d="100"/>
          <a:sy n="98" d="100"/>
        </p:scale>
        <p:origin x="197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2019A-ECE0-624D-8214-6246CA522F4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932C-F843-6640-B220-26FB163B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1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F0DEAD-7CBD-9890-197D-02665EA62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7CEF52-8F4B-BB85-00D4-F7BD01525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F7A57D-DD41-C07D-BF99-84174F0F6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BEFE-0C73-7548-B62E-73141EA6AA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28B548-41EE-2C9D-43EE-83375A37E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983268-18A4-FC47-CDA6-45A9C2098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77DB13-C65C-93D4-8AE9-76F129F3E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47F0-609B-C04F-9360-AC7A2CC6D1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7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27C914-EDEF-260B-E2DA-0C7BAD31E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59665A-0BE9-0D61-85AC-2F31603BE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DCD90-69B5-9BD8-847A-2EFE912FD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345E-814E-8B4E-82F8-3D7F67557C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11C0E3-9D63-E164-A1D5-56624A8D1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75481-EEE4-4932-9363-9654AC0F5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7E483C-B537-12B8-D210-F55FCE17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0714-94E9-C042-9928-2EF9C55940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25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9DBF6C-F597-4B4F-1AF5-140E4D812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81FB9-9CB2-B643-DAE7-78018427C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BB514A-C347-0AD7-ABEE-E2D66085C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E766-C416-E945-9D0A-ED806C317A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01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4E64B-70A4-F44B-AF8C-7FC1B197D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5030B-78D6-A140-1005-79028FBB4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008A1-C358-5D76-006E-AB5162670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20D69-6D93-0846-B3DF-8177280B2C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6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FB8CE1-3526-067B-9422-CD6442F6A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24A0CE-0530-61A4-8587-663D271DD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22D1A2-FC8A-5C8D-D3AA-B269BD572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61E1-D664-4A47-9683-AFF6FCD4C8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648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C78590-B7A6-7B94-9669-F7D4FF8CD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C25920-62BB-E08B-F2BA-B7C2C8CF2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349C00-4C3A-B3D2-3CE1-68618CA88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250C-7629-8945-B5E9-8206FBCF5A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3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8B44D8-87EC-8C1A-DA65-19995843B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92DBF8-A230-4AFA-3F2C-19A4803CD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5851F5-7463-6071-EFE0-031124119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05EF-20CB-3344-BD05-DCBA06AA7D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0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A681D-3895-CC66-F55B-706F3CC56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B63CF-B4F3-E1FE-BA55-067BD0FA5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35F39-9AFC-CD65-A6D5-9F3E4180A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99700-E789-824A-ACC5-BD1281FBE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61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45778-B0F7-8C97-6992-8B7B256D2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0DD8D-7EE9-5C72-C4BE-34D044526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AD510-D1C3-E387-D626-7DCE6AE34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B6A7-1746-DF4C-B549-9D92059058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44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468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61DB73-C7AA-8A7F-DF31-9E62ABC31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03306E-4962-3A61-2FDA-87C4E598A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630027-FEB2-E562-1EE2-A56CFFB404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CE4564-DBF2-A84E-E6B6-A5F7240062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3F43D3-97E7-2146-F78E-B802A71DF1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A128A0-896A-9F4B-BDB2-12803DE16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F0B537-F694-A784-F18B-E031F6ED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3" y="260648"/>
            <a:ext cx="87852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2000" b="1" dirty="0">
                <a:solidFill>
                  <a:srgbClr val="006600"/>
                </a:solidFill>
              </a:rPr>
              <a:t>Coastal Restoration Trust of New Zealand Conference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2000" b="1" dirty="0" err="1">
                <a:solidFill>
                  <a:srgbClr val="006600"/>
                </a:solidFill>
              </a:rPr>
              <a:t>Ūawa</a:t>
            </a:r>
            <a:r>
              <a:rPr lang="en-NZ" altLang="en-US" sz="2000" b="1" dirty="0">
                <a:solidFill>
                  <a:srgbClr val="006600"/>
                </a:solidFill>
              </a:rPr>
              <a:t> </a:t>
            </a:r>
            <a:r>
              <a:rPr lang="en-NZ" altLang="en-US" sz="2000" b="1" dirty="0" err="1">
                <a:solidFill>
                  <a:srgbClr val="006600"/>
                </a:solidFill>
              </a:rPr>
              <a:t>Tolaga</a:t>
            </a:r>
            <a:r>
              <a:rPr lang="en-NZ" altLang="en-US" sz="2000" b="1" dirty="0">
                <a:solidFill>
                  <a:srgbClr val="006600"/>
                </a:solidFill>
              </a:rPr>
              <a:t> Bay, March 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11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2000" b="1" dirty="0">
                <a:solidFill>
                  <a:srgbClr val="C00000"/>
                </a:solidFill>
              </a:rPr>
              <a:t>PROJECT UPDATES &amp; PROPOSALS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7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400" b="1" dirty="0"/>
              <a:t>David Bergin and Michael Bergin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23FF6B1-E98F-8DD7-75A5-02ABE4F4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38" y="2060848"/>
            <a:ext cx="8533074" cy="36577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projects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of a native forest coastal sequence 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Tuhaitara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Coastal Park, North Canterbury</a:t>
            </a:r>
          </a:p>
          <a:p>
            <a:pPr marL="228600" indent="-228600" eaLnBrk="1" hangingPunct="1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85850" lvl="1" indent="-342900" eaLnBrk="1" hangingPunct="1">
              <a:lnSpc>
                <a:spcPct val="115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and function of coasts, impacts of climate change,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(14 videos completed)</a:t>
            </a:r>
          </a:p>
          <a:p>
            <a:pPr marL="1085850" lvl="1" indent="-342900" eaLnBrk="1" hangingPunct="1">
              <a:lnSpc>
                <a:spcPct val="115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Kapiti Coast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coastcare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(current)</a:t>
            </a:r>
          </a:p>
          <a:p>
            <a:pPr marL="1085850" lvl="1" indent="-342900" eaLnBrk="1" hangingPunct="1">
              <a:lnSpc>
                <a:spcPct val="115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Northland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coastcare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(recently contracted)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  <a:defRPr/>
            </a:pPr>
            <a:endParaRPr lang="en-US" altLang="en-US" sz="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TTC/TTT seed islands – </a:t>
            </a: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demonstrating concept on coastal sites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  <a:defRPr/>
            </a:pPr>
            <a:endParaRPr lang="en-US" alt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None/>
              <a:defRPr/>
            </a:pPr>
            <a:endParaRPr lang="en-US" alt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proposals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projects and funding opportunities</a:t>
            </a: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your input into priorities for CRT projects, funding options… </a:t>
            </a:r>
            <a:endParaRPr lang="en-US" alt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8B2A24-F4DE-0CE2-06C1-CC0C761AA57C}"/>
              </a:ext>
            </a:extLst>
          </p:cNvPr>
          <p:cNvSpPr/>
          <p:nvPr/>
        </p:nvSpPr>
        <p:spPr>
          <a:xfrm>
            <a:off x="431800" y="188913"/>
            <a:ext cx="8208963" cy="915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2000" b="1" dirty="0">
                <a:solidFill>
                  <a:srgbClr val="006600"/>
                </a:solidFill>
                <a:latin typeface="Arial" charset="0"/>
              </a:rPr>
              <a:t>Coastal Restoration Trust of New Zealand </a:t>
            </a:r>
          </a:p>
          <a:p>
            <a:pPr algn="ctr" eaLnBrk="1" hangingPunct="1">
              <a:defRPr/>
            </a:pPr>
            <a:endParaRPr lang="en-NZ" sz="1050" b="1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NZ" sz="2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Project funding and support partners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64EC6-526C-14A5-D6CC-3DAB58387907}"/>
              </a:ext>
            </a:extLst>
          </p:cNvPr>
          <p:cNvSpPr/>
          <p:nvPr/>
        </p:nvSpPr>
        <p:spPr>
          <a:xfrm>
            <a:off x="323528" y="980728"/>
            <a:ext cx="8703790" cy="466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NZ" b="1" dirty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Funders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N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Department of Conservation’s Community Fund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endParaRPr lang="en-NZ" sz="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N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Research partners of the Coastal Restoration Trust 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endParaRPr lang="en-NZ" sz="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Trees That Count/Project Crimson Trust project funding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endParaRPr lang="en-US" sz="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N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Ministry for the Environment, Ministry for Primary Industries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endParaRPr lang="en-NZ" sz="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Tāne’s Tree Trust research fund</a:t>
            </a:r>
            <a:endParaRPr lang="en-NZ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en-NZ" sz="600" b="1" dirty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NZ" b="1" dirty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Project partners 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N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Our research partners - Department of Conservation, regional councils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N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Other local authorities</a:t>
            </a:r>
          </a:p>
          <a:p>
            <a:pPr marL="342900" indent="-342900" eaLnBrk="1" hangingPunct="1">
              <a:lnSpc>
                <a:spcPct val="115000"/>
              </a:lnSpc>
              <a:buFont typeface="+mj-lt"/>
              <a:buAutoNum type="arabicPeriod"/>
              <a:defRPr/>
            </a:pPr>
            <a:r>
              <a:rPr lang="en-N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Coast care groups, iwi, trusts, coastal landowners and managers</a:t>
            </a:r>
          </a:p>
          <a:p>
            <a:pPr eaLnBrk="1" hangingPunct="1">
              <a:lnSpc>
                <a:spcPct val="115000"/>
              </a:lnSpc>
              <a:defRPr/>
            </a:pPr>
            <a:endParaRPr lang="en-NZ" sz="300" dirty="0">
              <a:latin typeface="Calibri"/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en-NZ" sz="300" dirty="0">
              <a:latin typeface="Calibri"/>
              <a:ea typeface="Calibri"/>
              <a:cs typeface="Times New Roman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NZ" sz="16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Coastal Restoration Trust is grateful for ongoing support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DB2A89-46C1-7EA6-DA4A-46C5E8AC9E8A}"/>
              </a:ext>
            </a:extLst>
          </p:cNvPr>
          <p:cNvSpPr/>
          <p:nvPr/>
        </p:nvSpPr>
        <p:spPr>
          <a:xfrm>
            <a:off x="315913" y="-100013"/>
            <a:ext cx="858361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NZ" sz="1050" b="1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Restoration of a native forest coastal sequence,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Tuhaitara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Coastal Park, North Canterbury</a:t>
            </a:r>
            <a:endParaRPr lang="en-NZ" sz="1600" b="1" dirty="0">
              <a:solidFill>
                <a:srgbClr val="C0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6B211A-1F59-5CF3-4F45-B9061D5D2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88" y="977900"/>
            <a:ext cx="8732339" cy="46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Objective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a demonstration site of a restored native coastal forest sequence typical of north Canterbury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50m wide transect within logged pine area as a coastal sequence linking foredunes, lagoons, wetlands, inland coastal forest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restoring native dominant coastal habitats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Progress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Delays due to COVID, flooding and major fire November 2022 – 160 ha of pine with native plantings and trials burnt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Planting coastal podocarp forest groves underway on inland dunes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Final report and recommendations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be completed mid-2025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56A12DD-262F-F518-F76C-C59B96F6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15888"/>
            <a:ext cx="85836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 – building resilient natural coasts in the face of climate change</a:t>
            </a:r>
            <a:endParaRPr lang="en-NZ" altLang="en-US" sz="1600" b="1" dirty="0">
              <a:solidFill>
                <a:srgbClr val="C0000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6AD375D-541B-BAEA-CFEF-0EA8106D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10963"/>
            <a:ext cx="6992392" cy="47800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en-US" altLang="en-US" sz="1600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Working with nature videos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videos now available on the CRT website focused on: </a:t>
            </a:r>
          </a:p>
          <a:p>
            <a:pPr marL="1028700"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and function of our coasts</a:t>
            </a:r>
          </a:p>
          <a:p>
            <a:pPr marL="1028700"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of human use and climate change</a:t>
            </a:r>
          </a:p>
          <a:p>
            <a:pPr marL="1028700"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adaptive management, managed retreat</a:t>
            </a:r>
          </a:p>
          <a:p>
            <a:pPr marL="1028700"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community restoration…</a:t>
            </a:r>
          </a:p>
          <a:p>
            <a:pPr marL="1028700"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en-US" altLang="en-US" sz="1600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Regional ‘how to’ videos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Providing practical demonstrations of restoration at local levels – assessing issues, weed control, pest animal control, planting, maintenance, beach user management…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First of these underway for Kapiti Coast and Northland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Other regional videos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Production by Southlight Studios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91F45F4F-0A93-22F6-05BA-EA118D0D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3831" r="19289" b="16562"/>
          <a:stretch>
            <a:fillRect/>
          </a:stretch>
        </p:blipFill>
        <p:spPr bwMode="auto">
          <a:xfrm>
            <a:off x="5012639" y="1412776"/>
            <a:ext cx="388688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286833E-BEEE-AED5-27AC-114AAAD6F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26" y="188640"/>
            <a:ext cx="8172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NZ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 island concept for coastal sites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F387F7-CC4E-57B1-FAD8-9ECBF1FA4284}"/>
              </a:ext>
            </a:extLst>
          </p:cNvPr>
          <p:cNvSpPr/>
          <p:nvPr/>
        </p:nvSpPr>
        <p:spPr>
          <a:xfrm>
            <a:off x="327326" y="836712"/>
            <a:ext cx="6165903" cy="455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NZ" sz="1600" b="1" dirty="0">
                <a:solidFill>
                  <a:srgbClr val="006600"/>
                </a:solidFill>
                <a:latin typeface="Calibri"/>
                <a:cs typeface="Times New Roman"/>
              </a:rPr>
              <a:t>Objective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NZ" sz="1400" dirty="0">
                <a:latin typeface="Calibri"/>
                <a:ea typeface="Calibri"/>
                <a:cs typeface="Times New Roman"/>
              </a:rPr>
              <a:t>To accelerate landscape scale restoration of native vegetation on coastal sites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NZ" sz="1600" b="1" dirty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Rationale </a:t>
            </a:r>
            <a:endParaRPr lang="en-NZ" sz="1600" dirty="0">
              <a:latin typeface="Calibri"/>
              <a:ea typeface="Calibri"/>
              <a:cs typeface="Times New Roman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NZ" sz="1400" dirty="0">
                <a:latin typeface="Calibri"/>
                <a:ea typeface="Calibri"/>
                <a:cs typeface="Times New Roman"/>
              </a:rPr>
              <a:t>Cost for blanket planting natives is $20,000+ per hectare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NZ" sz="1400" dirty="0">
                <a:latin typeface="Calibri"/>
                <a:ea typeface="Calibri"/>
                <a:cs typeface="Times New Roman"/>
              </a:rPr>
              <a:t>Plant small groves (seed islands) of natives on best micro-sites across a landscape as long-term seed sources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NZ" sz="1400" dirty="0">
                <a:latin typeface="Calibri"/>
                <a:ea typeface="Calibri"/>
                <a:cs typeface="Times New Roman"/>
              </a:rPr>
              <a:t>Seed islands become ‘stepping stones’ for birds to disperse seed along with wind dispersal hastening natural regeneration at scale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NZ" sz="1600" b="1" dirty="0">
                <a:solidFill>
                  <a:srgbClr val="006600"/>
                </a:solidFill>
                <a:latin typeface="Calibri"/>
                <a:ea typeface="Calibri"/>
                <a:cs typeface="Times New Roman"/>
              </a:rPr>
              <a:t>Progress to date</a:t>
            </a:r>
            <a:endParaRPr lang="en-NZ" sz="1600" dirty="0">
              <a:latin typeface="Calibri"/>
              <a:ea typeface="Calibri"/>
              <a:cs typeface="Times New Roman"/>
            </a:endParaRP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NZ" sz="1400" dirty="0">
                <a:latin typeface="Calibri"/>
                <a:ea typeface="Calibri"/>
                <a:cs typeface="Times New Roman"/>
              </a:rPr>
              <a:t>Two coastal sites established as part of 13 demonstration sites set up by Tane’s Tree Trust and Trees That Count from Northland to Southland:</a:t>
            </a:r>
          </a:p>
          <a:p>
            <a:pPr marL="800100" lvl="1" indent="-342900" eaLnBrk="1" hangingPunct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/>
            </a:pPr>
            <a:r>
              <a:rPr lang="en-NZ" sz="1400" dirty="0">
                <a:latin typeface="Calibri"/>
                <a:ea typeface="Calibri"/>
                <a:cs typeface="Times New Roman"/>
              </a:rPr>
              <a:t>Kawhia – mixed species groups planted on </a:t>
            </a:r>
            <a:r>
              <a:rPr lang="en-NZ" sz="1400" dirty="0" err="1">
                <a:latin typeface="Calibri"/>
                <a:ea typeface="Calibri"/>
                <a:cs typeface="Times New Roman"/>
              </a:rPr>
              <a:t>backdunes</a:t>
            </a:r>
            <a:endParaRPr lang="en-NZ" sz="1400" dirty="0">
              <a:latin typeface="Calibri"/>
              <a:ea typeface="Calibri"/>
              <a:cs typeface="Times New Roman"/>
            </a:endParaRPr>
          </a:p>
          <a:p>
            <a:pPr marL="800100" lvl="1" indent="-342900" eaLnBrk="1" hangingPunct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/>
            </a:pPr>
            <a:r>
              <a:rPr lang="en-NZ" sz="1400" dirty="0">
                <a:latin typeface="Calibri"/>
                <a:ea typeface="Calibri"/>
                <a:cs typeface="Times New Roman"/>
              </a:rPr>
              <a:t>Canterbury – coastal podocarp forest groves – totara , matai, kahikatea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15AE1-E168-FC6F-2950-FE2F88700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28" y="2204864"/>
            <a:ext cx="2748729" cy="206140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32A8DA9-7A43-0113-3F30-9E374CFFF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5441221"/>
            <a:ext cx="8172450" cy="4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NZ" alt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nature – what can we do to help?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286833E-BEEE-AED5-27AC-114AAAD6F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47638"/>
            <a:ext cx="446449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NZ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proposals and ideas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F387F7-CC4E-57B1-FAD8-9ECBF1FA4284}"/>
              </a:ext>
            </a:extLst>
          </p:cNvPr>
          <p:cNvSpPr/>
          <p:nvPr/>
        </p:nvSpPr>
        <p:spPr>
          <a:xfrm>
            <a:off x="359532" y="639763"/>
            <a:ext cx="8388932" cy="5032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know your ideas for new CRT projects</a:t>
            </a:r>
            <a:endParaRPr lang="en-US" altLang="en-US" sz="24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areas – 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priority areas on our coasts</a:t>
            </a:r>
          </a:p>
          <a:p>
            <a:pPr marL="342900" indent="-34290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alt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collaboration – 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to work with other research providers, councils,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Coastcare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iwi…</a:t>
            </a:r>
          </a:p>
          <a:p>
            <a:pPr marL="342900" indent="-34290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altLang="en-US" sz="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opportunities – 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projects require funding</a:t>
            </a:r>
          </a:p>
          <a:p>
            <a:pPr eaLnBrk="1" hangingPunct="1">
              <a:lnSpc>
                <a:spcPct val="115000"/>
              </a:lnSpc>
              <a:defRPr/>
            </a:pPr>
            <a:endParaRPr lang="en-US" alt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Proposals</a:t>
            </a:r>
            <a:endParaRPr lang="en-US" alt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workshops, videos, technical advice… </a:t>
            </a: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eaLnBrk="1" hangingPunct="1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region want a ‘how to’ video? </a:t>
            </a:r>
          </a:p>
          <a:p>
            <a:pPr marL="800100" lvl="1" indent="-342900" eaLnBrk="1" hangingPunct="1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CRT can contribute to local workshops, seminars, field demonstrations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defRPr/>
            </a:pPr>
            <a:endParaRPr lang="en-US" altLang="en-US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carbon and restoration of estuaries </a:t>
            </a: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eaLnBrk="1" hangingPunct="1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Quantifying biodiversity benefits and blue carbon in coastal restoration particularly estuaries </a:t>
            </a:r>
          </a:p>
          <a:p>
            <a:pPr marL="800100" lvl="1" indent="-342900" eaLnBrk="1" hangingPunct="1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with wider catchment restoration initiatives to reduce sedimentation </a:t>
            </a:r>
          </a:p>
          <a:p>
            <a:pPr marL="800100" lvl="1" indent="-342900" eaLnBrk="1" hangingPunct="1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tools to quantify biodiversity gains, carbon sequestration, climate change mitigation</a:t>
            </a:r>
          </a:p>
          <a:p>
            <a:pPr eaLnBrk="1" hangingPunct="1">
              <a:lnSpc>
                <a:spcPct val="115000"/>
              </a:lnSpc>
              <a:defRPr/>
            </a:pPr>
            <a:endParaRPr lang="en-US" altLang="en-US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demonstration areas</a:t>
            </a:r>
          </a:p>
          <a:p>
            <a:pPr marL="800100" lvl="1" indent="-342900" eaLnBrk="1" hangingPunct="1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regional restoration sites as exemplars of best practice coastal restoration</a:t>
            </a:r>
          </a:p>
          <a:p>
            <a:pPr marL="800100" lvl="1" indent="-342900" eaLnBrk="1" hangingPunct="1">
              <a:lnSpc>
                <a:spcPct val="115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network for field days, workshops,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defRPr/>
            </a:pPr>
            <a:endParaRPr lang="en-US" altLang="en-US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Marae-based coastal and lowland restoration –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exploring options…</a:t>
            </a:r>
          </a:p>
        </p:txBody>
      </p:sp>
    </p:spTree>
    <p:extLst>
      <p:ext uri="{BB962C8B-B14F-4D97-AF65-F5344CB8AC3E}">
        <p14:creationId xmlns:p14="http://schemas.microsoft.com/office/powerpoint/2010/main" val="261243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41ED-8082-6D1C-179A-E909AADB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D027EC-A8E1-54E3-349B-709D35A5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16632"/>
            <a:ext cx="8496944" cy="76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None/>
              <a:defRPr/>
            </a:pPr>
            <a:r>
              <a:rPr lang="en-US" altLang="en-US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proposal</a:t>
            </a:r>
            <a:endParaRPr lang="en-US" altLang="en-US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buNone/>
              <a:defRPr/>
            </a:pP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of culturally significant coastal ecosystems for marae and </a:t>
            </a:r>
            <a:r>
              <a:rPr lang="en-US" altLang="en-US" sz="1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Maori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</a:t>
            </a:r>
            <a:endParaRPr lang="en-NZ" altLang="en-US" sz="1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2F70D-A701-2F22-9EA2-CAA35AEBD5F9}"/>
              </a:ext>
            </a:extLst>
          </p:cNvPr>
          <p:cNvSpPr/>
          <p:nvPr/>
        </p:nvSpPr>
        <p:spPr>
          <a:xfrm>
            <a:off x="251520" y="900429"/>
            <a:ext cx="8696428" cy="506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Rationale</a:t>
            </a:r>
            <a:endParaRPr lang="en-US" altLang="en-US" sz="18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Vulnerability of coastal marae, cultural sites and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Maori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from an iwi perspective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climate change and biodiversity loss to increase resilience of our coasts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marae, culturally significant sites,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Maori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Marae ‘gardens’, education, resources</a:t>
            </a:r>
            <a:endParaRPr lang="en-US" alt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culturally significant species as resources– weaving, Rongoa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Maori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food and herbal, building and carving materials 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opportunities, refugia for sustainable management of resources, landscaping marae grounds…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Sustainable management of wider landscape</a:t>
            </a: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of culturally significant habitats on surrounding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Maori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– coastal, riparian, lowlands, hill country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endangered species within these habitats 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Planting &amp; managing totara (and other natives) on 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Maori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as a future resource for carving, etc...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en-US" b="1" dirty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Next steps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Needs to be iwi led, marae based…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Nationwide network of best-practice demonstration sites with interested marae/iwi</a:t>
            </a:r>
          </a:p>
          <a:p>
            <a:pPr marL="285750" indent="-285750" eaLnBrk="1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What are your ideas? Funding? </a:t>
            </a:r>
          </a:p>
        </p:txBody>
      </p:sp>
    </p:spTree>
    <p:extLst>
      <p:ext uri="{BB962C8B-B14F-4D97-AF65-F5344CB8AC3E}">
        <p14:creationId xmlns:p14="http://schemas.microsoft.com/office/powerpoint/2010/main" val="3169990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832</Words>
  <Application>Microsoft Office PowerPoint</Application>
  <PresentationFormat>On-screen Show (4:3)</PresentationFormat>
  <Paragraphs>122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Courier New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Natural Talent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McConchie</dc:creator>
  <cp:lastModifiedBy>David Bergin</cp:lastModifiedBy>
  <cp:revision>95</cp:revision>
  <dcterms:created xsi:type="dcterms:W3CDTF">2008-08-27T05:22:44Z</dcterms:created>
  <dcterms:modified xsi:type="dcterms:W3CDTF">2025-03-11T09:08:07Z</dcterms:modified>
</cp:coreProperties>
</file>