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3" r:id="rId3"/>
    <p:sldId id="276" r:id="rId4"/>
    <p:sldId id="258" r:id="rId5"/>
    <p:sldId id="261" r:id="rId6"/>
    <p:sldId id="262" r:id="rId7"/>
    <p:sldId id="277" r:id="rId8"/>
    <p:sldId id="264" r:id="rId9"/>
    <p:sldId id="265" r:id="rId10"/>
    <p:sldId id="267" r:id="rId11"/>
    <p:sldId id="273" r:id="rId12"/>
    <p:sldId id="268" r:id="rId13"/>
    <p:sldId id="278"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616D"/>
    <a:srgbClr val="426671"/>
    <a:srgbClr val="00A5CC"/>
    <a:srgbClr val="580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77" d="100"/>
          <a:sy n="77" d="100"/>
        </p:scale>
        <p:origin x="18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D7CDB-E198-4300-B079-B170AE29E629}" type="datetimeFigureOut">
              <a:rPr lang="en-NZ" smtClean="0"/>
              <a:t>4/03/2025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C25AD-2659-40E5-AEF9-BC6009984463}" type="slidenum">
              <a:rPr lang="en-NZ" smtClean="0"/>
              <a:t>‹#›</a:t>
            </a:fld>
            <a:endParaRPr lang="en-NZ"/>
          </a:p>
        </p:txBody>
      </p:sp>
    </p:spTree>
    <p:extLst>
      <p:ext uri="{BB962C8B-B14F-4D97-AF65-F5344CB8AC3E}">
        <p14:creationId xmlns:p14="http://schemas.microsoft.com/office/powerpoint/2010/main" val="1817709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0C25AD-2659-40E5-AEF9-BC6009984463}" type="slidenum">
              <a:rPr lang="en-NZ" smtClean="0"/>
              <a:t>2</a:t>
            </a:fld>
            <a:endParaRPr lang="en-NZ"/>
          </a:p>
        </p:txBody>
      </p:sp>
    </p:spTree>
    <p:extLst>
      <p:ext uri="{BB962C8B-B14F-4D97-AF65-F5344CB8AC3E}">
        <p14:creationId xmlns:p14="http://schemas.microsoft.com/office/powerpoint/2010/main" val="1579364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0C25AD-2659-40E5-AEF9-BC6009984463}" type="slidenum">
              <a:rPr lang="en-NZ" smtClean="0"/>
              <a:t>12</a:t>
            </a:fld>
            <a:endParaRPr lang="en-NZ"/>
          </a:p>
        </p:txBody>
      </p:sp>
    </p:spTree>
    <p:extLst>
      <p:ext uri="{BB962C8B-B14F-4D97-AF65-F5344CB8AC3E}">
        <p14:creationId xmlns:p14="http://schemas.microsoft.com/office/powerpoint/2010/main" val="1430036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12 taken out 1 month back, local residents informed and supportive. They also report to Biosecurity. </a:t>
            </a:r>
          </a:p>
        </p:txBody>
      </p:sp>
      <p:sp>
        <p:nvSpPr>
          <p:cNvPr id="4" name="Slide Number Placeholder 3"/>
          <p:cNvSpPr>
            <a:spLocks noGrp="1"/>
          </p:cNvSpPr>
          <p:nvPr>
            <p:ph type="sldNum" sz="quarter" idx="5"/>
          </p:nvPr>
        </p:nvSpPr>
        <p:spPr/>
        <p:txBody>
          <a:bodyPr/>
          <a:lstStyle/>
          <a:p>
            <a:fld id="{1B0C25AD-2659-40E5-AEF9-BC6009984463}" type="slidenum">
              <a:rPr lang="en-NZ" smtClean="0"/>
              <a:t>13</a:t>
            </a:fld>
            <a:endParaRPr lang="en-NZ"/>
          </a:p>
        </p:txBody>
      </p:sp>
    </p:spTree>
    <p:extLst>
      <p:ext uri="{BB962C8B-B14F-4D97-AF65-F5344CB8AC3E}">
        <p14:creationId xmlns:p14="http://schemas.microsoft.com/office/powerpoint/2010/main" val="4031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Mention GDC are the only known Council that do inhouse firearms control, all officers hold firearms licence. Due to the effectiveness and resources ( not being a large Council with large funding, in-house is the most cost-effective method with proven outcomes). </a:t>
            </a:r>
          </a:p>
        </p:txBody>
      </p:sp>
      <p:sp>
        <p:nvSpPr>
          <p:cNvPr id="4" name="Slide Number Placeholder 3"/>
          <p:cNvSpPr>
            <a:spLocks noGrp="1"/>
          </p:cNvSpPr>
          <p:nvPr>
            <p:ph type="sldNum" sz="quarter" idx="5"/>
          </p:nvPr>
        </p:nvSpPr>
        <p:spPr/>
        <p:txBody>
          <a:bodyPr/>
          <a:lstStyle/>
          <a:p>
            <a:fld id="{1B0C25AD-2659-40E5-AEF9-BC6009984463}" type="slidenum">
              <a:rPr lang="en-NZ" smtClean="0"/>
              <a:t>14</a:t>
            </a:fld>
            <a:endParaRPr lang="en-NZ"/>
          </a:p>
        </p:txBody>
      </p:sp>
    </p:spTree>
    <p:extLst>
      <p:ext uri="{BB962C8B-B14F-4D97-AF65-F5344CB8AC3E}">
        <p14:creationId xmlns:p14="http://schemas.microsoft.com/office/powerpoint/2010/main" val="306650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Add information around Biosecurity advising volunteers and other Departments around control, plus worked with other Staff in identifying. Many weed species are listed under the Council’s Regional Pest Management Plan and are put into categories. No Eradication level were present, meaning that the control comes under other groups and Biosecurity play an advisory role. Many weed species such as cape Ivy were well established on residential properties. </a:t>
            </a:r>
          </a:p>
        </p:txBody>
      </p:sp>
      <p:sp>
        <p:nvSpPr>
          <p:cNvPr id="4" name="Slide Number Placeholder 3"/>
          <p:cNvSpPr>
            <a:spLocks noGrp="1"/>
          </p:cNvSpPr>
          <p:nvPr>
            <p:ph type="sldNum" sz="quarter" idx="5"/>
          </p:nvPr>
        </p:nvSpPr>
        <p:spPr/>
        <p:txBody>
          <a:bodyPr/>
          <a:lstStyle/>
          <a:p>
            <a:fld id="{1B0C25AD-2659-40E5-AEF9-BC6009984463}" type="slidenum">
              <a:rPr lang="en-NZ" smtClean="0"/>
              <a:t>3</a:t>
            </a:fld>
            <a:endParaRPr lang="en-NZ"/>
          </a:p>
        </p:txBody>
      </p:sp>
    </p:spTree>
    <p:extLst>
      <p:ext uri="{BB962C8B-B14F-4D97-AF65-F5344CB8AC3E}">
        <p14:creationId xmlns:p14="http://schemas.microsoft.com/office/powerpoint/2010/main" val="2880488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B0C25AD-2659-40E5-AEF9-BC6009984463}" type="slidenum">
              <a:rPr lang="en-NZ" smtClean="0"/>
              <a:t>4</a:t>
            </a:fld>
            <a:endParaRPr lang="en-NZ"/>
          </a:p>
        </p:txBody>
      </p:sp>
    </p:spTree>
    <p:extLst>
      <p:ext uri="{BB962C8B-B14F-4D97-AF65-F5344CB8AC3E}">
        <p14:creationId xmlns:p14="http://schemas.microsoft.com/office/powerpoint/2010/main" val="3988523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What can be a containable household decorative plant can become highly invasive in another environment. </a:t>
            </a:r>
          </a:p>
        </p:txBody>
      </p:sp>
      <p:sp>
        <p:nvSpPr>
          <p:cNvPr id="4" name="Slide Number Placeholder 3"/>
          <p:cNvSpPr>
            <a:spLocks noGrp="1"/>
          </p:cNvSpPr>
          <p:nvPr>
            <p:ph type="sldNum" sz="quarter" idx="5"/>
          </p:nvPr>
        </p:nvSpPr>
        <p:spPr/>
        <p:txBody>
          <a:bodyPr/>
          <a:lstStyle/>
          <a:p>
            <a:fld id="{1B0C25AD-2659-40E5-AEF9-BC6009984463}" type="slidenum">
              <a:rPr lang="en-NZ" smtClean="0"/>
              <a:t>6</a:t>
            </a:fld>
            <a:endParaRPr lang="en-NZ"/>
          </a:p>
        </p:txBody>
      </p:sp>
    </p:spTree>
    <p:extLst>
      <p:ext uri="{BB962C8B-B14F-4D97-AF65-F5344CB8AC3E}">
        <p14:creationId xmlns:p14="http://schemas.microsoft.com/office/powerpoint/2010/main" val="136252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What can be a containable household decorative plant can become highly invasive in another environment. GDC Biosecurity apply different methods of informing based a case-by-case basis. The Pest Hub came from challenging previous methods of information that required people to read through the RPMP or pest plant accord list to access the species, however, was inefficient catering towards a broad audience. The Pest Hub tool allows a user to type in a key word (if they don’t know a species) to easily identity and find out how to control.  </a:t>
            </a:r>
          </a:p>
        </p:txBody>
      </p:sp>
      <p:sp>
        <p:nvSpPr>
          <p:cNvPr id="4" name="Slide Number Placeholder 3"/>
          <p:cNvSpPr>
            <a:spLocks noGrp="1"/>
          </p:cNvSpPr>
          <p:nvPr>
            <p:ph type="sldNum" sz="quarter" idx="5"/>
          </p:nvPr>
        </p:nvSpPr>
        <p:spPr/>
        <p:txBody>
          <a:bodyPr/>
          <a:lstStyle/>
          <a:p>
            <a:fld id="{1B0C25AD-2659-40E5-AEF9-BC6009984463}" type="slidenum">
              <a:rPr lang="en-NZ" smtClean="0"/>
              <a:t>7</a:t>
            </a:fld>
            <a:endParaRPr lang="en-NZ"/>
          </a:p>
        </p:txBody>
      </p:sp>
    </p:spTree>
    <p:extLst>
      <p:ext uri="{BB962C8B-B14F-4D97-AF65-F5344CB8AC3E}">
        <p14:creationId xmlns:p14="http://schemas.microsoft.com/office/powerpoint/2010/main" val="2312059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RPMP list species based on their invasiveness, e.g. moth plant and banana passionfruit cannot be contained due to how they can spread (listed as progressive containment- meaning that no matter where they are located they will be treated as a removal species), however, ivy’s can be contained and are classed as site led (case by case basis)</a:t>
            </a:r>
          </a:p>
        </p:txBody>
      </p:sp>
      <p:sp>
        <p:nvSpPr>
          <p:cNvPr id="4" name="Slide Number Placeholder 3"/>
          <p:cNvSpPr>
            <a:spLocks noGrp="1"/>
          </p:cNvSpPr>
          <p:nvPr>
            <p:ph type="sldNum" sz="quarter" idx="5"/>
          </p:nvPr>
        </p:nvSpPr>
        <p:spPr/>
        <p:txBody>
          <a:bodyPr/>
          <a:lstStyle/>
          <a:p>
            <a:fld id="{1B0C25AD-2659-40E5-AEF9-BC6009984463}" type="slidenum">
              <a:rPr lang="en-NZ" smtClean="0"/>
              <a:t>8</a:t>
            </a:fld>
            <a:endParaRPr lang="en-NZ"/>
          </a:p>
        </p:txBody>
      </p:sp>
    </p:spTree>
    <p:extLst>
      <p:ext uri="{BB962C8B-B14F-4D97-AF65-F5344CB8AC3E}">
        <p14:creationId xmlns:p14="http://schemas.microsoft.com/office/powerpoint/2010/main" val="312968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Add image such as wild ginger</a:t>
            </a:r>
          </a:p>
        </p:txBody>
      </p:sp>
      <p:sp>
        <p:nvSpPr>
          <p:cNvPr id="4" name="Slide Number Placeholder 3"/>
          <p:cNvSpPr>
            <a:spLocks noGrp="1"/>
          </p:cNvSpPr>
          <p:nvPr>
            <p:ph type="sldNum" sz="quarter" idx="5"/>
          </p:nvPr>
        </p:nvSpPr>
        <p:spPr/>
        <p:txBody>
          <a:bodyPr/>
          <a:lstStyle/>
          <a:p>
            <a:fld id="{1B0C25AD-2659-40E5-AEF9-BC6009984463}" type="slidenum">
              <a:rPr lang="en-NZ" smtClean="0"/>
              <a:t>9</a:t>
            </a:fld>
            <a:endParaRPr lang="en-NZ"/>
          </a:p>
        </p:txBody>
      </p:sp>
    </p:spTree>
    <p:extLst>
      <p:ext uri="{BB962C8B-B14F-4D97-AF65-F5344CB8AC3E}">
        <p14:creationId xmlns:p14="http://schemas.microsoft.com/office/powerpoint/2010/main" val="16357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0C25AD-2659-40E5-AEF9-BC6009984463}" type="slidenum">
              <a:rPr lang="en-NZ" smtClean="0"/>
              <a:t>10</a:t>
            </a:fld>
            <a:endParaRPr lang="en-NZ"/>
          </a:p>
        </p:txBody>
      </p:sp>
    </p:spTree>
    <p:extLst>
      <p:ext uri="{BB962C8B-B14F-4D97-AF65-F5344CB8AC3E}">
        <p14:creationId xmlns:p14="http://schemas.microsoft.com/office/powerpoint/2010/main" val="129222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B0C25AD-2659-40E5-AEF9-BC6009984463}" type="slidenum">
              <a:rPr lang="en-NZ" smtClean="0"/>
              <a:t>11</a:t>
            </a:fld>
            <a:endParaRPr lang="en-NZ"/>
          </a:p>
        </p:txBody>
      </p:sp>
    </p:spTree>
    <p:extLst>
      <p:ext uri="{BB962C8B-B14F-4D97-AF65-F5344CB8AC3E}">
        <p14:creationId xmlns:p14="http://schemas.microsoft.com/office/powerpoint/2010/main" val="176570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9CFA1-39EB-298B-1D4E-D5C0592886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D91AECA-293E-0B71-6754-7BE26AE27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D4211C86-3D80-DE8C-D373-4A267E8B77F1}"/>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5" name="Footer Placeholder 4">
            <a:extLst>
              <a:ext uri="{FF2B5EF4-FFF2-40B4-BE49-F238E27FC236}">
                <a16:creationId xmlns:a16="http://schemas.microsoft.com/office/drawing/2014/main" id="{5CBFBA87-36E3-FF6F-FB9B-9A8A0EA438F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4AC822B-CB94-4BF0-8D56-D26018749DE7}"/>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259061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C8FA-42DD-5212-0AC4-C2A2D7783260}"/>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066120B-1B18-6212-88B5-5DE679B7B0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8D692AC-364D-F626-4552-843510297155}"/>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5" name="Footer Placeholder 4">
            <a:extLst>
              <a:ext uri="{FF2B5EF4-FFF2-40B4-BE49-F238E27FC236}">
                <a16:creationId xmlns:a16="http://schemas.microsoft.com/office/drawing/2014/main" id="{60CFC3BF-96D3-3C4D-632E-22237756BB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E366B96-A38C-21DD-32B1-F9C6DA3B5EDC}"/>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306099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683E30-41FE-9728-87C6-8D3AA8BFE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6E10AFB-C6FA-FA9D-9CCA-8175DCA6B0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169BDB5-94D3-D6C4-8470-5FC53BAD3C24}"/>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5" name="Footer Placeholder 4">
            <a:extLst>
              <a:ext uri="{FF2B5EF4-FFF2-40B4-BE49-F238E27FC236}">
                <a16:creationId xmlns:a16="http://schemas.microsoft.com/office/drawing/2014/main" id="{3A8949D1-2600-845F-89DD-CE9ADA96BE1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9A713CF-D21D-2238-897E-092753C90C06}"/>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2372999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E77F-B02A-C3CF-E2DC-3DED9F18478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A8034602-8692-3201-4FAD-DDD909ADB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83DDAB0-E8EC-49A7-FAAD-F00460E259F3}"/>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5" name="Footer Placeholder 4">
            <a:extLst>
              <a:ext uri="{FF2B5EF4-FFF2-40B4-BE49-F238E27FC236}">
                <a16:creationId xmlns:a16="http://schemas.microsoft.com/office/drawing/2014/main" id="{1123AE3F-B8CC-9CC7-772A-3119970980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D30417B-38AB-84C8-03A7-BC2AAC7F1B61}"/>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1179067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ADE8-98EA-04BD-E3F2-1BD52CF79D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338E410-F964-5F61-329A-02C36EE9F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2F62CE-46CD-2C84-4437-640855B3A270}"/>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5" name="Footer Placeholder 4">
            <a:extLst>
              <a:ext uri="{FF2B5EF4-FFF2-40B4-BE49-F238E27FC236}">
                <a16:creationId xmlns:a16="http://schemas.microsoft.com/office/drawing/2014/main" id="{A42A8F65-9A12-E405-1728-04464ACEEA4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D5334E1-356C-0607-6384-ACBBAF509F65}"/>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53370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B6B2-080D-B5D4-D5AD-489AF2E969F8}"/>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0E0566A-5587-450D-C389-F248428991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F0DDD904-AC39-427D-765D-14377E735F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A19E511-431A-41D4-E970-7C97D3B86379}"/>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6" name="Footer Placeholder 5">
            <a:extLst>
              <a:ext uri="{FF2B5EF4-FFF2-40B4-BE49-F238E27FC236}">
                <a16:creationId xmlns:a16="http://schemas.microsoft.com/office/drawing/2014/main" id="{2D95C8E2-E30B-E14B-0596-05D922A7438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5873EB4-9A2E-B4A4-02A3-E03D0CB93075}"/>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3992120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701D-E2E6-898A-E6AF-43C643B3B88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C053FEB-E86E-3096-7EE6-4D2B4E1AE1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9E7B8-116E-0FE9-F802-ACF4D726FE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EAD41921-C7D0-0FC6-C43A-6CF2327281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E9E35E-CD3C-D059-9CC9-676AD9BCD1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AFB99C99-9AD8-F97F-BE38-4B921CED4853}"/>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8" name="Footer Placeholder 7">
            <a:extLst>
              <a:ext uri="{FF2B5EF4-FFF2-40B4-BE49-F238E27FC236}">
                <a16:creationId xmlns:a16="http://schemas.microsoft.com/office/drawing/2014/main" id="{9B258AD2-A119-F183-6E8F-6BCD8BD6C41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275B220-034D-3AC2-4FC9-273FE85152F0}"/>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323492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C922-5322-7AFC-DA48-B81068652BD0}"/>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81726A5-75E1-0283-8A94-682A381B8C2A}"/>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4" name="Footer Placeholder 3">
            <a:extLst>
              <a:ext uri="{FF2B5EF4-FFF2-40B4-BE49-F238E27FC236}">
                <a16:creationId xmlns:a16="http://schemas.microsoft.com/office/drawing/2014/main" id="{FB56C88B-30F5-9556-26A4-77FC2586E617}"/>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AF3C83FA-43AE-B520-6C13-FDC0B640AD5B}"/>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1650920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778337-0641-63FC-E706-4ABA59A143EF}"/>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3" name="Footer Placeholder 2">
            <a:extLst>
              <a:ext uri="{FF2B5EF4-FFF2-40B4-BE49-F238E27FC236}">
                <a16:creationId xmlns:a16="http://schemas.microsoft.com/office/drawing/2014/main" id="{47372090-4E65-C26B-22EF-43ED69A5B46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EF93AC1-0BDA-65B0-665C-17F51AAE3A9F}"/>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141303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657C-F92A-2DE0-2AB2-997E8240AE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68F5D5A-1721-0CA1-DD0F-CA398A31F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2DE6962-848D-BE9D-754B-A0E5FFA37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DF980F-AC84-D6B6-BA4F-F74F31FCAA77}"/>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6" name="Footer Placeholder 5">
            <a:extLst>
              <a:ext uri="{FF2B5EF4-FFF2-40B4-BE49-F238E27FC236}">
                <a16:creationId xmlns:a16="http://schemas.microsoft.com/office/drawing/2014/main" id="{A8E35EA7-277F-EDD5-78B4-9409CE66DD1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1B26F70-22F4-2214-8A94-EEE00FC78580}"/>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352326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335FD-9F55-AA6C-E16E-EA6AB7EBE8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4600A9D5-A673-1A33-FDC2-6EAB582B8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2A3DE08-5BD4-2AD8-BC04-06D70CA24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53754-FCB1-E15D-5EBB-57CAFA54B49F}"/>
              </a:ext>
            </a:extLst>
          </p:cNvPr>
          <p:cNvSpPr>
            <a:spLocks noGrp="1"/>
          </p:cNvSpPr>
          <p:nvPr>
            <p:ph type="dt" sz="half" idx="10"/>
          </p:nvPr>
        </p:nvSpPr>
        <p:spPr/>
        <p:txBody>
          <a:bodyPr/>
          <a:lstStyle/>
          <a:p>
            <a:fld id="{09FD2619-FE01-4E5F-BD79-33711C0097CD}" type="datetimeFigureOut">
              <a:rPr lang="en-NZ" smtClean="0"/>
              <a:t>4/03/2025</a:t>
            </a:fld>
            <a:endParaRPr lang="en-NZ"/>
          </a:p>
        </p:txBody>
      </p:sp>
      <p:sp>
        <p:nvSpPr>
          <p:cNvPr id="6" name="Footer Placeholder 5">
            <a:extLst>
              <a:ext uri="{FF2B5EF4-FFF2-40B4-BE49-F238E27FC236}">
                <a16:creationId xmlns:a16="http://schemas.microsoft.com/office/drawing/2014/main" id="{A58AC4CA-44EC-67CD-A426-FC49EAABB1B9}"/>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A7C02F7-5D53-1CC9-9B5C-0A27F9DBE89B}"/>
              </a:ext>
            </a:extLst>
          </p:cNvPr>
          <p:cNvSpPr>
            <a:spLocks noGrp="1"/>
          </p:cNvSpPr>
          <p:nvPr>
            <p:ph type="sldNum" sz="quarter" idx="12"/>
          </p:nvPr>
        </p:nvSpPr>
        <p:spPr/>
        <p:txBody>
          <a:bodyPr/>
          <a:lstStyle/>
          <a:p>
            <a:fld id="{4BEBD902-9C41-486A-A480-5A354C464651}" type="slidenum">
              <a:rPr lang="en-NZ" smtClean="0"/>
              <a:t>‹#›</a:t>
            </a:fld>
            <a:endParaRPr lang="en-NZ"/>
          </a:p>
        </p:txBody>
      </p:sp>
    </p:spTree>
    <p:extLst>
      <p:ext uri="{BB962C8B-B14F-4D97-AF65-F5344CB8AC3E}">
        <p14:creationId xmlns:p14="http://schemas.microsoft.com/office/powerpoint/2010/main" val="336732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750004-F2E3-D750-247D-6C3CBEC50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643C240-B8B9-AA54-0171-762CB59F2A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2E41F96-7727-1252-0B0B-913FF6A10E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D2619-FE01-4E5F-BD79-33711C0097CD}" type="datetimeFigureOut">
              <a:rPr lang="en-NZ" smtClean="0"/>
              <a:t>4/03/2025</a:t>
            </a:fld>
            <a:endParaRPr lang="en-NZ"/>
          </a:p>
        </p:txBody>
      </p:sp>
      <p:sp>
        <p:nvSpPr>
          <p:cNvPr id="5" name="Footer Placeholder 4">
            <a:extLst>
              <a:ext uri="{FF2B5EF4-FFF2-40B4-BE49-F238E27FC236}">
                <a16:creationId xmlns:a16="http://schemas.microsoft.com/office/drawing/2014/main" id="{4A1C7246-9506-604A-1950-30F34B7B0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FBEA6B7-89BF-63AF-BCC4-0D968CE695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BD902-9C41-486A-A480-5A354C464651}" type="slidenum">
              <a:rPr lang="en-NZ" smtClean="0"/>
              <a:t>‹#›</a:t>
            </a:fld>
            <a:endParaRPr lang="en-NZ"/>
          </a:p>
        </p:txBody>
      </p:sp>
    </p:spTree>
    <p:extLst>
      <p:ext uri="{BB962C8B-B14F-4D97-AF65-F5344CB8AC3E}">
        <p14:creationId xmlns:p14="http://schemas.microsoft.com/office/powerpoint/2010/main" val="2074746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png"/><Relationship Id="rId5" Type="http://schemas.openxmlformats.org/officeDocument/2006/relationships/image" Target="../media/image6.png"/><Relationship Id="rId10" Type="http://schemas.openxmlformats.org/officeDocument/2006/relationships/image" Target="../media/image13.svg"/><Relationship Id="rId4" Type="http://schemas.microsoft.com/office/2007/relationships/hdphoto" Target="../media/hdphoto1.wdp"/><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22.sv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7.sv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22.sv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7.sv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7A276-B674-DC9A-21C2-FB1571FCC0EB}"/>
              </a:ext>
            </a:extLst>
          </p:cNvPr>
          <p:cNvSpPr>
            <a:spLocks noGrp="1"/>
          </p:cNvSpPr>
          <p:nvPr>
            <p:ph type="ctrTitle"/>
          </p:nvPr>
        </p:nvSpPr>
        <p:spPr>
          <a:xfrm>
            <a:off x="1534274" y="577835"/>
            <a:ext cx="9144000" cy="2387600"/>
          </a:xfrm>
        </p:spPr>
        <p:txBody>
          <a:bodyPr>
            <a:normAutofit fontScale="90000"/>
          </a:bodyPr>
          <a:lstStyle/>
          <a:p>
            <a:r>
              <a:rPr lang="en-NZ" sz="6000" b="1" i="0" dirty="0">
                <a:solidFill>
                  <a:srgbClr val="3B616D"/>
                </a:solidFill>
                <a:effectLst/>
                <a:latin typeface="Aptos ExtraBold" panose="020B0004020202020204" pitchFamily="34" charset="0"/>
                <a:cs typeface="Arial" panose="020B0604020202020204" pitchFamily="34" charset="0"/>
              </a:rPr>
              <a:t>Weed species Control for Tairāwhiti Dune Restoration</a:t>
            </a:r>
            <a:r>
              <a:rPr lang="en-NZ" dirty="0">
                <a:solidFill>
                  <a:srgbClr val="3B616D"/>
                </a:solidFill>
                <a:latin typeface="Aptos ExtraBold" panose="020B0004020202020204" pitchFamily="34" charset="0"/>
              </a:rPr>
              <a:t> </a:t>
            </a:r>
          </a:p>
        </p:txBody>
      </p:sp>
      <p:sp>
        <p:nvSpPr>
          <p:cNvPr id="3" name="Subtitle 2">
            <a:extLst>
              <a:ext uri="{FF2B5EF4-FFF2-40B4-BE49-F238E27FC236}">
                <a16:creationId xmlns:a16="http://schemas.microsoft.com/office/drawing/2014/main" id="{3952738E-B7D0-946C-99F4-5FC701404718}"/>
              </a:ext>
            </a:extLst>
          </p:cNvPr>
          <p:cNvSpPr>
            <a:spLocks noGrp="1"/>
          </p:cNvSpPr>
          <p:nvPr>
            <p:ph type="subTitle" idx="1"/>
          </p:nvPr>
        </p:nvSpPr>
        <p:spPr>
          <a:xfrm>
            <a:off x="1524000" y="3355462"/>
            <a:ext cx="9144000" cy="1655762"/>
          </a:xfrm>
        </p:spPr>
        <p:txBody>
          <a:bodyPr/>
          <a:lstStyle/>
          <a:p>
            <a:r>
              <a:rPr lang="en-NZ" dirty="0">
                <a:latin typeface="Aptos ExtraBold" panose="020B0004020202020204" pitchFamily="34" charset="0"/>
              </a:rPr>
              <a:t>BIODIVERSITY INCREASE</a:t>
            </a:r>
          </a:p>
        </p:txBody>
      </p:sp>
      <p:sp>
        <p:nvSpPr>
          <p:cNvPr id="4" name="Frame 3">
            <a:extLst>
              <a:ext uri="{FF2B5EF4-FFF2-40B4-BE49-F238E27FC236}">
                <a16:creationId xmlns:a16="http://schemas.microsoft.com/office/drawing/2014/main" id="{D0B0C949-1973-AB46-F2E0-DE4EC8B6C76C}"/>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pic>
        <p:nvPicPr>
          <p:cNvPr id="6" name="Picture 5">
            <a:extLst>
              <a:ext uri="{FF2B5EF4-FFF2-40B4-BE49-F238E27FC236}">
                <a16:creationId xmlns:a16="http://schemas.microsoft.com/office/drawing/2014/main" id="{A9E51AC9-1BE2-106C-4DF1-83CD3A877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pic>
        <p:nvPicPr>
          <p:cNvPr id="8" name="Picture 7" descr="A red and yellow flower buds&#10;&#10;AI-generated content may be incorrect.">
            <a:extLst>
              <a:ext uri="{FF2B5EF4-FFF2-40B4-BE49-F238E27FC236}">
                <a16:creationId xmlns:a16="http://schemas.microsoft.com/office/drawing/2014/main" id="{7B941836-CA73-9049-D426-1B37C826E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891" y="3211460"/>
            <a:ext cx="4612716" cy="3665719"/>
          </a:xfrm>
          <a:prstGeom prst="rect">
            <a:avLst/>
          </a:prstGeom>
        </p:spPr>
      </p:pic>
    </p:spTree>
    <p:extLst>
      <p:ext uri="{BB962C8B-B14F-4D97-AF65-F5344CB8AC3E}">
        <p14:creationId xmlns:p14="http://schemas.microsoft.com/office/powerpoint/2010/main" val="2294067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lower">
            <a:extLst>
              <a:ext uri="{FF2B5EF4-FFF2-40B4-BE49-F238E27FC236}">
                <a16:creationId xmlns:a16="http://schemas.microsoft.com/office/drawing/2014/main" id="{CA675BC6-9020-4C34-BEED-DE73CB8D7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059" y="2223655"/>
            <a:ext cx="6705734" cy="5029301"/>
          </a:xfrm>
          <a:prstGeom prst="rect">
            <a:avLst/>
          </a:prstGeom>
        </p:spPr>
      </p:pic>
      <p:grpSp>
        <p:nvGrpSpPr>
          <p:cNvPr id="32" name="Group 31">
            <a:extLst>
              <a:ext uri="{FF2B5EF4-FFF2-40B4-BE49-F238E27FC236}">
                <a16:creationId xmlns:a16="http://schemas.microsoft.com/office/drawing/2014/main" id="{0C0C0A9C-3D24-C859-BC22-9336F4370B0B}"/>
              </a:ext>
            </a:extLst>
          </p:cNvPr>
          <p:cNvGrpSpPr/>
          <p:nvPr/>
        </p:nvGrpSpPr>
        <p:grpSpPr>
          <a:xfrm>
            <a:off x="7662040" y="-4324527"/>
            <a:ext cx="5890637" cy="8077278"/>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4411" y="4029036"/>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049417" y="-7981245"/>
            <a:ext cx="8313062" cy="6062585"/>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3691453"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61507" y="1655371"/>
              <a:ext cx="914400" cy="914400"/>
            </a:xfrm>
            <a:prstGeom prst="rect">
              <a:avLst/>
            </a:prstGeom>
          </p:spPr>
        </p:pic>
      </p:grpSp>
      <p:sp>
        <p:nvSpPr>
          <p:cNvPr id="35" name="TextBox 34">
            <a:extLst>
              <a:ext uri="{FF2B5EF4-FFF2-40B4-BE49-F238E27FC236}">
                <a16:creationId xmlns:a16="http://schemas.microsoft.com/office/drawing/2014/main" id="{967E45F6-4003-D19B-6B3F-5AB626601CEB}"/>
              </a:ext>
            </a:extLst>
          </p:cNvPr>
          <p:cNvSpPr txBox="1"/>
          <p:nvPr/>
        </p:nvSpPr>
        <p:spPr>
          <a:xfrm>
            <a:off x="1307020" y="455813"/>
            <a:ext cx="2570181" cy="1200329"/>
          </a:xfrm>
          <a:prstGeom prst="rect">
            <a:avLst/>
          </a:prstGeom>
          <a:noFill/>
        </p:spPr>
        <p:txBody>
          <a:bodyPr wrap="square" rtlCol="0">
            <a:spAutoFit/>
          </a:bodyPr>
          <a:lstStyle/>
          <a:p>
            <a:pPr algn="ctr"/>
            <a:r>
              <a:rPr lang="en-NZ" sz="4400" b="1" dirty="0">
                <a:latin typeface="Aptos ExtraBold" panose="020F0502020204030204" pitchFamily="34" charset="0"/>
              </a:rPr>
              <a:t>3</a:t>
            </a:r>
          </a:p>
          <a:p>
            <a:pPr algn="ctr"/>
            <a:r>
              <a:rPr lang="en-NZ" sz="2800"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877224" y="1483677"/>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2" name="TextBox 1">
            <a:extLst>
              <a:ext uri="{FF2B5EF4-FFF2-40B4-BE49-F238E27FC236}">
                <a16:creationId xmlns:a16="http://schemas.microsoft.com/office/drawing/2014/main" id="{4FCF4270-9593-05F6-5852-E19EB9DADEC3}"/>
              </a:ext>
            </a:extLst>
          </p:cNvPr>
          <p:cNvSpPr txBox="1"/>
          <p:nvPr/>
        </p:nvSpPr>
        <p:spPr>
          <a:xfrm>
            <a:off x="1426207" y="1686562"/>
            <a:ext cx="4656548" cy="4031873"/>
          </a:xfrm>
          <a:prstGeom prst="rect">
            <a:avLst/>
          </a:prstGeom>
          <a:noFill/>
        </p:spPr>
        <p:txBody>
          <a:bodyPr wrap="square" rtlCol="0">
            <a:spAutoFit/>
          </a:bodyPr>
          <a:lstStyle/>
          <a:p>
            <a:r>
              <a:rPr lang="en-NZ" sz="2000" b="1" dirty="0"/>
              <a:t>Depending on the species, digging, removal &amp; burying/ burning off site is preferable. </a:t>
            </a:r>
          </a:p>
          <a:p>
            <a:endParaRPr lang="en-NZ" sz="2000" b="1" dirty="0"/>
          </a:p>
          <a:p>
            <a:r>
              <a:rPr lang="en-NZ" sz="2000" b="1" dirty="0"/>
              <a:t>Agapanthus requires multi- processed approach, slashing, stump-treatment and dug out. </a:t>
            </a:r>
          </a:p>
          <a:p>
            <a:r>
              <a:rPr lang="en-NZ" sz="2000" b="1" dirty="0"/>
              <a:t>Cape Ivy in dense thickets can be sprayed in areas away from desirable vegetation. </a:t>
            </a:r>
          </a:p>
          <a:p>
            <a:endParaRPr lang="en-NZ" sz="2000" b="1" dirty="0"/>
          </a:p>
          <a:p>
            <a:endParaRPr lang="en-NZ" sz="2000" b="1" dirty="0"/>
          </a:p>
          <a:p>
            <a:endParaRPr lang="en-NZ" dirty="0"/>
          </a:p>
          <a:p>
            <a:endParaRPr lang="en-NZ" dirty="0"/>
          </a:p>
        </p:txBody>
      </p:sp>
      <p:pic>
        <p:nvPicPr>
          <p:cNvPr id="4" name="Picture 3">
            <a:extLst>
              <a:ext uri="{FF2B5EF4-FFF2-40B4-BE49-F238E27FC236}">
                <a16:creationId xmlns:a16="http://schemas.microsoft.com/office/drawing/2014/main" id="{6F5AEB7A-003D-7524-F538-DDE2461078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59548" y="5292661"/>
            <a:ext cx="1264780" cy="1309353"/>
          </a:xfrm>
          <a:prstGeom prst="rect">
            <a:avLst/>
          </a:prstGeom>
          <a:effectLst>
            <a:outerShdw blurRad="50800" dist="38100" dir="5400000" algn="ctr" rotWithShape="0">
              <a:srgbClr val="000000">
                <a:alpha val="43137"/>
              </a:srgbClr>
            </a:outerShdw>
          </a:effectLst>
        </p:spPr>
      </p:pic>
    </p:spTree>
    <p:extLst>
      <p:ext uri="{BB962C8B-B14F-4D97-AF65-F5344CB8AC3E}">
        <p14:creationId xmlns:p14="http://schemas.microsoft.com/office/powerpoint/2010/main" val="1377316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bush next to a body of water&#10;&#10;AI-generated content may be incorrect.">
            <a:extLst>
              <a:ext uri="{FF2B5EF4-FFF2-40B4-BE49-F238E27FC236}">
                <a16:creationId xmlns:a16="http://schemas.microsoft.com/office/drawing/2014/main" id="{EB4BD49B-902B-F85A-58EF-16E2F2984F59}"/>
              </a:ext>
            </a:extLst>
          </p:cNvPr>
          <p:cNvPicPr>
            <a:picLocks noChangeAspect="1"/>
          </p:cNvPicPr>
          <p:nvPr/>
        </p:nvPicPr>
        <p:blipFill>
          <a:blip r:embed="rId3">
            <a:alphaModFix amt="23000"/>
            <a:extLst>
              <a:ext uri="{BEBA8EAE-BF5A-486C-A8C5-ECC9F3942E4B}">
                <a14:imgProps xmlns:a14="http://schemas.microsoft.com/office/drawing/2010/main">
                  <a14:imgLayer r:embed="rId4">
                    <a14:imgEffect>
                      <a14:colorTemperature colorTemp="8200"/>
                    </a14:imgEffect>
                    <a14:imgEffect>
                      <a14:saturation sat="339000"/>
                    </a14:imgEffect>
                  </a14:imgLayer>
                </a14:imgProps>
              </a:ext>
              <a:ext uri="{28A0092B-C50C-407E-A947-70E740481C1C}">
                <a14:useLocalDpi xmlns:a14="http://schemas.microsoft.com/office/drawing/2010/main" val="0"/>
              </a:ext>
            </a:extLst>
          </a:blip>
          <a:stretch>
            <a:fillRect/>
          </a:stretch>
        </p:blipFill>
        <p:spPr>
          <a:xfrm>
            <a:off x="103909" y="232337"/>
            <a:ext cx="11872573" cy="7558480"/>
          </a:xfrm>
          <a:prstGeom prst="rect">
            <a:avLst/>
          </a:prstGeom>
          <a:effectLst>
            <a:outerShdw blurRad="50800" dist="50800" dir="5400000" algn="ctr" rotWithShape="0">
              <a:srgbClr val="000000"/>
            </a:outerShdw>
          </a:effectLst>
        </p:spPr>
      </p:pic>
      <p:grpSp>
        <p:nvGrpSpPr>
          <p:cNvPr id="32" name="Group 31">
            <a:extLst>
              <a:ext uri="{FF2B5EF4-FFF2-40B4-BE49-F238E27FC236}">
                <a16:creationId xmlns:a16="http://schemas.microsoft.com/office/drawing/2014/main" id="{0C0C0A9C-3D24-C859-BC22-9336F4370B0B}"/>
              </a:ext>
            </a:extLst>
          </p:cNvPr>
          <p:cNvGrpSpPr/>
          <p:nvPr/>
        </p:nvGrpSpPr>
        <p:grpSpPr>
          <a:xfrm>
            <a:off x="7662040" y="-4324527"/>
            <a:ext cx="5890637" cy="8077278"/>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4411" y="4029036"/>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049417" y="-7981245"/>
            <a:ext cx="8313062" cy="6062585"/>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3691453"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1507" y="1655371"/>
              <a:ext cx="914400" cy="914400"/>
            </a:xfrm>
            <a:prstGeom prst="rect">
              <a:avLst/>
            </a:prstGeom>
          </p:spPr>
        </p:pic>
      </p:grpSp>
      <p:sp>
        <p:nvSpPr>
          <p:cNvPr id="35" name="TextBox 34">
            <a:extLst>
              <a:ext uri="{FF2B5EF4-FFF2-40B4-BE49-F238E27FC236}">
                <a16:creationId xmlns:a16="http://schemas.microsoft.com/office/drawing/2014/main" id="{967E45F6-4003-D19B-6B3F-5AB626601CEB}"/>
              </a:ext>
            </a:extLst>
          </p:cNvPr>
          <p:cNvSpPr txBox="1"/>
          <p:nvPr/>
        </p:nvSpPr>
        <p:spPr>
          <a:xfrm>
            <a:off x="1307020" y="455813"/>
            <a:ext cx="2570181" cy="1200329"/>
          </a:xfrm>
          <a:prstGeom prst="rect">
            <a:avLst/>
          </a:prstGeom>
          <a:noFill/>
        </p:spPr>
        <p:txBody>
          <a:bodyPr wrap="square" rtlCol="0">
            <a:spAutoFit/>
          </a:bodyPr>
          <a:lstStyle/>
          <a:p>
            <a:pPr algn="ctr"/>
            <a:r>
              <a:rPr lang="en-NZ" sz="4400" b="1" dirty="0">
                <a:latin typeface="Aptos ExtraBold" panose="020F0502020204030204" pitchFamily="34" charset="0"/>
              </a:rPr>
              <a:t>3</a:t>
            </a:r>
          </a:p>
          <a:p>
            <a:pPr algn="ctr"/>
            <a:r>
              <a:rPr lang="en-NZ" sz="2800"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877224" y="1483677"/>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2" name="TextBox 1">
            <a:extLst>
              <a:ext uri="{FF2B5EF4-FFF2-40B4-BE49-F238E27FC236}">
                <a16:creationId xmlns:a16="http://schemas.microsoft.com/office/drawing/2014/main" id="{4FCF4270-9593-05F6-5852-E19EB9DADEC3}"/>
              </a:ext>
            </a:extLst>
          </p:cNvPr>
          <p:cNvSpPr txBox="1"/>
          <p:nvPr/>
        </p:nvSpPr>
        <p:spPr>
          <a:xfrm>
            <a:off x="1426207" y="1686562"/>
            <a:ext cx="4656548" cy="3108543"/>
          </a:xfrm>
          <a:prstGeom prst="rect">
            <a:avLst/>
          </a:prstGeom>
          <a:noFill/>
        </p:spPr>
        <p:txBody>
          <a:bodyPr wrap="square" rtlCol="0">
            <a:spAutoFit/>
          </a:bodyPr>
          <a:lstStyle/>
          <a:p>
            <a:r>
              <a:rPr lang="en-NZ" sz="2000" b="1" dirty="0"/>
              <a:t>Continued monitoring.</a:t>
            </a:r>
          </a:p>
          <a:p>
            <a:endParaRPr lang="en-NZ" sz="2000" b="1" dirty="0"/>
          </a:p>
          <a:p>
            <a:r>
              <a:rPr lang="en-NZ" sz="2000" b="1" dirty="0"/>
              <a:t>Weed removal based on reporting/observations.</a:t>
            </a:r>
          </a:p>
          <a:p>
            <a:endParaRPr lang="en-NZ" sz="2000" b="1" dirty="0"/>
          </a:p>
          <a:p>
            <a:r>
              <a:rPr lang="en-NZ" sz="2000" b="1" dirty="0"/>
              <a:t>Acknowledgment of new invasive species outcompeting native establishments.  </a:t>
            </a:r>
          </a:p>
          <a:p>
            <a:endParaRPr lang="en-NZ" sz="2000" b="1" dirty="0"/>
          </a:p>
          <a:p>
            <a:endParaRPr lang="en-NZ" dirty="0"/>
          </a:p>
          <a:p>
            <a:endParaRPr lang="en-NZ" dirty="0"/>
          </a:p>
        </p:txBody>
      </p:sp>
      <p:pic>
        <p:nvPicPr>
          <p:cNvPr id="4" name="Picture 3">
            <a:extLst>
              <a:ext uri="{FF2B5EF4-FFF2-40B4-BE49-F238E27FC236}">
                <a16:creationId xmlns:a16="http://schemas.microsoft.com/office/drawing/2014/main" id="{76580E35-2E95-7B70-F4F2-101F5A1FFC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59548" y="5292661"/>
            <a:ext cx="1264780" cy="1309353"/>
          </a:xfrm>
          <a:prstGeom prst="rect">
            <a:avLst/>
          </a:prstGeom>
          <a:effectLst>
            <a:outerShdw blurRad="50800" dist="38100" dir="5400000" algn="ctr" rotWithShape="0">
              <a:srgbClr val="000000">
                <a:alpha val="43137"/>
              </a:srgbClr>
            </a:outerShdw>
          </a:effectLst>
        </p:spPr>
      </p:pic>
    </p:spTree>
    <p:extLst>
      <p:ext uri="{BB962C8B-B14F-4D97-AF65-F5344CB8AC3E}">
        <p14:creationId xmlns:p14="http://schemas.microsoft.com/office/powerpoint/2010/main" val="23522083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11687492" y="-4170671"/>
            <a:ext cx="5701784" cy="7818322"/>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049417" y="-7981245"/>
            <a:ext cx="8313062" cy="6062585"/>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7919422" y="2229858"/>
            <a:ext cx="8680386" cy="6330471"/>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1507" y="1655371"/>
              <a:ext cx="914400" cy="914400"/>
            </a:xfrm>
            <a:prstGeom prst="rect">
              <a:avLst/>
            </a:prstGeom>
          </p:spPr>
        </p:pic>
      </p:grpSp>
      <p:sp>
        <p:nvSpPr>
          <p:cNvPr id="36" name="TextBox 35">
            <a:extLst>
              <a:ext uri="{FF2B5EF4-FFF2-40B4-BE49-F238E27FC236}">
                <a16:creationId xmlns:a16="http://schemas.microsoft.com/office/drawing/2014/main" id="{F8BF5627-D753-1F3D-06C0-B81ECB4FCB4B}"/>
              </a:ext>
            </a:extLst>
          </p:cNvPr>
          <p:cNvSpPr txBox="1"/>
          <p:nvPr/>
        </p:nvSpPr>
        <p:spPr>
          <a:xfrm>
            <a:off x="1274037" y="465781"/>
            <a:ext cx="3548369" cy="1200329"/>
          </a:xfrm>
          <a:prstGeom prst="rect">
            <a:avLst/>
          </a:prstGeom>
          <a:noFill/>
        </p:spPr>
        <p:txBody>
          <a:bodyPr wrap="square" rtlCol="0">
            <a:spAutoFit/>
          </a:bodyPr>
          <a:lstStyle/>
          <a:p>
            <a:pPr algn="ctr"/>
            <a:r>
              <a:rPr lang="en-NZ" sz="4400" b="1" dirty="0">
                <a:latin typeface="Aptos ExtraBold" panose="020F0502020204030204" pitchFamily="34" charset="0"/>
              </a:rPr>
              <a:t>4</a:t>
            </a:r>
          </a:p>
          <a:p>
            <a:pPr algn="ctr"/>
            <a:r>
              <a:rPr lang="en-NZ" sz="2800"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2" name="TextBox 1">
            <a:extLst>
              <a:ext uri="{FF2B5EF4-FFF2-40B4-BE49-F238E27FC236}">
                <a16:creationId xmlns:a16="http://schemas.microsoft.com/office/drawing/2014/main" id="{C374688C-5820-0AE2-0B17-2739DC139844}"/>
              </a:ext>
            </a:extLst>
          </p:cNvPr>
          <p:cNvSpPr txBox="1"/>
          <p:nvPr/>
        </p:nvSpPr>
        <p:spPr>
          <a:xfrm>
            <a:off x="1426207" y="1686562"/>
            <a:ext cx="4656548" cy="3108543"/>
          </a:xfrm>
          <a:prstGeom prst="rect">
            <a:avLst/>
          </a:prstGeom>
          <a:noFill/>
        </p:spPr>
        <p:txBody>
          <a:bodyPr wrap="square" rtlCol="0">
            <a:spAutoFit/>
          </a:bodyPr>
          <a:lstStyle/>
          <a:p>
            <a:r>
              <a:rPr lang="en-NZ" sz="2000" b="1" dirty="0"/>
              <a:t>Biosecurity conduct animal control.</a:t>
            </a:r>
          </a:p>
          <a:p>
            <a:endParaRPr lang="en-NZ" sz="2000" b="1" dirty="0"/>
          </a:p>
          <a:p>
            <a:r>
              <a:rPr lang="en-NZ" sz="2000" b="1" dirty="0"/>
              <a:t>Target invasive species that affect native replanting’s such as rabbits.</a:t>
            </a:r>
          </a:p>
          <a:p>
            <a:endParaRPr lang="en-NZ" sz="2000" b="1" dirty="0"/>
          </a:p>
          <a:p>
            <a:r>
              <a:rPr lang="en-NZ" sz="2000" b="1" dirty="0"/>
              <a:t>Response to residents Request For Services</a:t>
            </a:r>
          </a:p>
          <a:p>
            <a:endParaRPr lang="en-NZ" sz="2000" b="1" dirty="0"/>
          </a:p>
          <a:p>
            <a:endParaRPr lang="en-NZ" dirty="0"/>
          </a:p>
          <a:p>
            <a:endParaRPr lang="en-NZ" dirty="0"/>
          </a:p>
        </p:txBody>
      </p:sp>
      <p:pic>
        <p:nvPicPr>
          <p:cNvPr id="4" name="Picture 3">
            <a:extLst>
              <a:ext uri="{FF2B5EF4-FFF2-40B4-BE49-F238E27FC236}">
                <a16:creationId xmlns:a16="http://schemas.microsoft.com/office/drawing/2014/main" id="{2826BE2F-B8E3-8F79-C238-F72BE2D7DA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9548" y="259502"/>
            <a:ext cx="1264780" cy="1309353"/>
          </a:xfrm>
          <a:prstGeom prst="rect">
            <a:avLst/>
          </a:prstGeom>
          <a:effectLst>
            <a:outerShdw blurRad="50800" dist="38100" dir="5400000" algn="ctr" rotWithShape="0">
              <a:srgbClr val="000000">
                <a:alpha val="43137"/>
              </a:srgbClr>
            </a:outerShdw>
          </a:effectLst>
        </p:spPr>
      </p:pic>
    </p:spTree>
    <p:extLst>
      <p:ext uri="{BB962C8B-B14F-4D97-AF65-F5344CB8AC3E}">
        <p14:creationId xmlns:p14="http://schemas.microsoft.com/office/powerpoint/2010/main" val="896970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11687492" y="-4170671"/>
            <a:ext cx="5701784" cy="7818322"/>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049417" y="-7981245"/>
            <a:ext cx="8313062" cy="6062585"/>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7919422" y="2229858"/>
            <a:ext cx="8680386" cy="6330471"/>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1507" y="1655371"/>
              <a:ext cx="914400" cy="914400"/>
            </a:xfrm>
            <a:prstGeom prst="rect">
              <a:avLst/>
            </a:prstGeom>
          </p:spPr>
        </p:pic>
      </p:grpSp>
      <p:sp>
        <p:nvSpPr>
          <p:cNvPr id="36" name="TextBox 35">
            <a:extLst>
              <a:ext uri="{FF2B5EF4-FFF2-40B4-BE49-F238E27FC236}">
                <a16:creationId xmlns:a16="http://schemas.microsoft.com/office/drawing/2014/main" id="{F8BF5627-D753-1F3D-06C0-B81ECB4FCB4B}"/>
              </a:ext>
            </a:extLst>
          </p:cNvPr>
          <p:cNvSpPr txBox="1"/>
          <p:nvPr/>
        </p:nvSpPr>
        <p:spPr>
          <a:xfrm>
            <a:off x="1274037" y="465781"/>
            <a:ext cx="3548369" cy="1200329"/>
          </a:xfrm>
          <a:prstGeom prst="rect">
            <a:avLst/>
          </a:prstGeom>
          <a:noFill/>
        </p:spPr>
        <p:txBody>
          <a:bodyPr wrap="square" rtlCol="0">
            <a:spAutoFit/>
          </a:bodyPr>
          <a:lstStyle/>
          <a:p>
            <a:pPr algn="ctr"/>
            <a:r>
              <a:rPr lang="en-NZ" sz="4400" b="1" dirty="0">
                <a:latin typeface="Aptos ExtraBold" panose="020F0502020204030204" pitchFamily="34" charset="0"/>
              </a:rPr>
              <a:t>4</a:t>
            </a:r>
          </a:p>
          <a:p>
            <a:pPr algn="ctr"/>
            <a:r>
              <a:rPr lang="en-NZ" sz="2800"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2" name="TextBox 1">
            <a:extLst>
              <a:ext uri="{FF2B5EF4-FFF2-40B4-BE49-F238E27FC236}">
                <a16:creationId xmlns:a16="http://schemas.microsoft.com/office/drawing/2014/main" id="{C374688C-5820-0AE2-0B17-2739DC139844}"/>
              </a:ext>
            </a:extLst>
          </p:cNvPr>
          <p:cNvSpPr txBox="1"/>
          <p:nvPr/>
        </p:nvSpPr>
        <p:spPr>
          <a:xfrm>
            <a:off x="1426207" y="1686562"/>
            <a:ext cx="4656548" cy="3416320"/>
          </a:xfrm>
          <a:prstGeom prst="rect">
            <a:avLst/>
          </a:prstGeom>
          <a:noFill/>
        </p:spPr>
        <p:txBody>
          <a:bodyPr wrap="square" rtlCol="0">
            <a:spAutoFit/>
          </a:bodyPr>
          <a:lstStyle/>
          <a:p>
            <a:r>
              <a:rPr lang="en-NZ" sz="2000" b="1" dirty="0"/>
              <a:t>Rabbits and hares can greatly damage young native species from establishing.</a:t>
            </a:r>
          </a:p>
          <a:p>
            <a:endParaRPr lang="en-NZ" sz="2000" b="1" dirty="0"/>
          </a:p>
          <a:p>
            <a:r>
              <a:rPr lang="en-NZ" sz="2000" b="1" dirty="0"/>
              <a:t>Once established/ mature  these have a stronger survival chance.</a:t>
            </a:r>
          </a:p>
          <a:p>
            <a:endParaRPr lang="en-NZ" sz="2000" b="1" dirty="0"/>
          </a:p>
          <a:p>
            <a:r>
              <a:rPr lang="en-NZ" sz="2000" b="1" dirty="0"/>
              <a:t>GDC Biosecurity conduct night shooting post public notification during. </a:t>
            </a:r>
          </a:p>
          <a:p>
            <a:endParaRPr lang="en-NZ" sz="2000" b="1" dirty="0"/>
          </a:p>
          <a:p>
            <a:endParaRPr lang="en-NZ" dirty="0"/>
          </a:p>
          <a:p>
            <a:endParaRPr lang="en-NZ" dirty="0"/>
          </a:p>
        </p:txBody>
      </p:sp>
      <p:pic>
        <p:nvPicPr>
          <p:cNvPr id="4" name="Picture 3">
            <a:extLst>
              <a:ext uri="{FF2B5EF4-FFF2-40B4-BE49-F238E27FC236}">
                <a16:creationId xmlns:a16="http://schemas.microsoft.com/office/drawing/2014/main" id="{2826BE2F-B8E3-8F79-C238-F72BE2D7DA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9548" y="259502"/>
            <a:ext cx="1264780" cy="1309353"/>
          </a:xfrm>
          <a:prstGeom prst="rect">
            <a:avLst/>
          </a:prstGeom>
          <a:effectLst>
            <a:outerShdw blurRad="50800" dist="38100" dir="5400000" algn="ctr" rotWithShape="0">
              <a:srgbClr val="000000">
                <a:alpha val="43137"/>
              </a:srgbClr>
            </a:outerShdw>
          </a:effectLst>
        </p:spPr>
      </p:pic>
      <p:grpSp>
        <p:nvGrpSpPr>
          <p:cNvPr id="15" name="Group 14">
            <a:extLst>
              <a:ext uri="{FF2B5EF4-FFF2-40B4-BE49-F238E27FC236}">
                <a16:creationId xmlns:a16="http://schemas.microsoft.com/office/drawing/2014/main" id="{C5ABBACB-AE63-F70D-F58A-5853560D0154}"/>
              </a:ext>
            </a:extLst>
          </p:cNvPr>
          <p:cNvGrpSpPr/>
          <p:nvPr/>
        </p:nvGrpSpPr>
        <p:grpSpPr>
          <a:xfrm>
            <a:off x="-2992387" y="4939581"/>
            <a:ext cx="2110986" cy="1589676"/>
            <a:chOff x="816837" y="4961615"/>
            <a:chExt cx="2110986" cy="1589676"/>
          </a:xfrm>
        </p:grpSpPr>
        <p:pic>
          <p:nvPicPr>
            <p:cNvPr id="8" name="Graphic 7" descr="Walk with solid fill">
              <a:extLst>
                <a:ext uri="{FF2B5EF4-FFF2-40B4-BE49-F238E27FC236}">
                  <a16:creationId xmlns:a16="http://schemas.microsoft.com/office/drawing/2014/main" id="{3C53D249-3E95-0EBB-FC08-1D9D1C48364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6837" y="4961615"/>
              <a:ext cx="1430604" cy="1430604"/>
            </a:xfrm>
            <a:prstGeom prst="rect">
              <a:avLst/>
            </a:prstGeom>
          </p:spPr>
        </p:pic>
        <p:cxnSp>
          <p:nvCxnSpPr>
            <p:cNvPr id="10" name="Straight Connector 9">
              <a:extLst>
                <a:ext uri="{FF2B5EF4-FFF2-40B4-BE49-F238E27FC236}">
                  <a16:creationId xmlns:a16="http://schemas.microsoft.com/office/drawing/2014/main" id="{8F9E2761-E4F7-282D-6581-76FAD3FC1BC7}"/>
                </a:ext>
              </a:extLst>
            </p:cNvPr>
            <p:cNvCxnSpPr>
              <a:cxnSpLocks/>
            </p:cNvCxnSpPr>
            <p:nvPr/>
          </p:nvCxnSpPr>
          <p:spPr>
            <a:xfrm>
              <a:off x="1883884" y="5684704"/>
              <a:ext cx="672029" cy="253388"/>
            </a:xfrm>
            <a:prstGeom prst="line">
              <a:avLst/>
            </a:prstGeom>
            <a:ln w="28575"/>
          </p:spPr>
          <p:style>
            <a:lnRef idx="1">
              <a:schemeClr val="dk1"/>
            </a:lnRef>
            <a:fillRef idx="0">
              <a:schemeClr val="dk1"/>
            </a:fillRef>
            <a:effectRef idx="0">
              <a:schemeClr val="dk1"/>
            </a:effectRef>
            <a:fontRef idx="minor">
              <a:schemeClr val="tx1"/>
            </a:fontRef>
          </p:style>
        </p:cxnSp>
        <p:pic>
          <p:nvPicPr>
            <p:cNvPr id="14" name="Graphic 13" descr="Dog outline">
              <a:extLst>
                <a:ext uri="{FF2B5EF4-FFF2-40B4-BE49-F238E27FC236}">
                  <a16:creationId xmlns:a16="http://schemas.microsoft.com/office/drawing/2014/main" id="{537858F4-7021-B0FC-6C24-609BDD92E9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13423" y="5636891"/>
              <a:ext cx="914400" cy="914400"/>
            </a:xfrm>
            <a:prstGeom prst="rect">
              <a:avLst/>
            </a:prstGeom>
          </p:spPr>
        </p:pic>
      </p:grpSp>
    </p:spTree>
    <p:extLst>
      <p:ext uri="{BB962C8B-B14F-4D97-AF65-F5344CB8AC3E}">
        <p14:creationId xmlns:p14="http://schemas.microsoft.com/office/powerpoint/2010/main" val="15096596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11687492" y="-4170671"/>
            <a:ext cx="5701784" cy="7818322"/>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049417" y="-7981245"/>
            <a:ext cx="8313062" cy="6062585"/>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7919422" y="2229858"/>
            <a:ext cx="8680386" cy="6330471"/>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61507" y="1655371"/>
              <a:ext cx="914400" cy="914400"/>
            </a:xfrm>
            <a:prstGeom prst="rect">
              <a:avLst/>
            </a:prstGeom>
          </p:spPr>
        </p:pic>
      </p:grpSp>
      <p:sp>
        <p:nvSpPr>
          <p:cNvPr id="36" name="TextBox 35">
            <a:extLst>
              <a:ext uri="{FF2B5EF4-FFF2-40B4-BE49-F238E27FC236}">
                <a16:creationId xmlns:a16="http://schemas.microsoft.com/office/drawing/2014/main" id="{F8BF5627-D753-1F3D-06C0-B81ECB4FCB4B}"/>
              </a:ext>
            </a:extLst>
          </p:cNvPr>
          <p:cNvSpPr txBox="1"/>
          <p:nvPr/>
        </p:nvSpPr>
        <p:spPr>
          <a:xfrm>
            <a:off x="1274037" y="465781"/>
            <a:ext cx="3548369" cy="1200329"/>
          </a:xfrm>
          <a:prstGeom prst="rect">
            <a:avLst/>
          </a:prstGeom>
          <a:noFill/>
        </p:spPr>
        <p:txBody>
          <a:bodyPr wrap="square" rtlCol="0">
            <a:spAutoFit/>
          </a:bodyPr>
          <a:lstStyle/>
          <a:p>
            <a:pPr algn="ctr"/>
            <a:r>
              <a:rPr lang="en-NZ" sz="4400" b="1" dirty="0">
                <a:latin typeface="Aptos ExtraBold" panose="020F0502020204030204" pitchFamily="34" charset="0"/>
              </a:rPr>
              <a:t>4</a:t>
            </a:r>
          </a:p>
          <a:p>
            <a:pPr algn="ctr"/>
            <a:r>
              <a:rPr lang="en-NZ" sz="2800"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2" name="TextBox 1">
            <a:extLst>
              <a:ext uri="{FF2B5EF4-FFF2-40B4-BE49-F238E27FC236}">
                <a16:creationId xmlns:a16="http://schemas.microsoft.com/office/drawing/2014/main" id="{C374688C-5820-0AE2-0B17-2739DC139844}"/>
              </a:ext>
            </a:extLst>
          </p:cNvPr>
          <p:cNvSpPr txBox="1"/>
          <p:nvPr/>
        </p:nvSpPr>
        <p:spPr>
          <a:xfrm>
            <a:off x="1426207" y="1686562"/>
            <a:ext cx="4656548" cy="2800767"/>
          </a:xfrm>
          <a:prstGeom prst="rect">
            <a:avLst/>
          </a:prstGeom>
          <a:noFill/>
        </p:spPr>
        <p:txBody>
          <a:bodyPr wrap="square" rtlCol="0">
            <a:spAutoFit/>
          </a:bodyPr>
          <a:lstStyle/>
          <a:p>
            <a:r>
              <a:rPr lang="en-NZ" sz="2000" b="1" dirty="0"/>
              <a:t>GDC use this method over poison.</a:t>
            </a:r>
          </a:p>
          <a:p>
            <a:endParaRPr lang="en-NZ" sz="2000" b="1" dirty="0"/>
          </a:p>
          <a:p>
            <a:r>
              <a:rPr lang="en-NZ" sz="2000" b="1" dirty="0"/>
              <a:t>Advantages are humane, numbers can be recorded, and no risk to walking dogs or by-kill. </a:t>
            </a:r>
          </a:p>
          <a:p>
            <a:endParaRPr lang="en-NZ" sz="2000" b="1" dirty="0"/>
          </a:p>
          <a:p>
            <a:endParaRPr lang="en-NZ" sz="2000" b="1" dirty="0"/>
          </a:p>
          <a:p>
            <a:endParaRPr lang="en-NZ" dirty="0"/>
          </a:p>
          <a:p>
            <a:endParaRPr lang="en-NZ" dirty="0"/>
          </a:p>
        </p:txBody>
      </p:sp>
      <p:pic>
        <p:nvPicPr>
          <p:cNvPr id="4" name="Picture 3">
            <a:extLst>
              <a:ext uri="{FF2B5EF4-FFF2-40B4-BE49-F238E27FC236}">
                <a16:creationId xmlns:a16="http://schemas.microsoft.com/office/drawing/2014/main" id="{2826BE2F-B8E3-8F79-C238-F72BE2D7DA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9548" y="259502"/>
            <a:ext cx="1264780" cy="1309353"/>
          </a:xfrm>
          <a:prstGeom prst="rect">
            <a:avLst/>
          </a:prstGeom>
          <a:effectLst>
            <a:outerShdw blurRad="50800" dist="38100" dir="5400000" algn="ctr" rotWithShape="0">
              <a:srgbClr val="000000">
                <a:alpha val="43137"/>
              </a:srgbClr>
            </a:outerShdw>
          </a:effectLst>
        </p:spPr>
      </p:pic>
      <p:grpSp>
        <p:nvGrpSpPr>
          <p:cNvPr id="19" name="Group 18">
            <a:extLst>
              <a:ext uri="{FF2B5EF4-FFF2-40B4-BE49-F238E27FC236}">
                <a16:creationId xmlns:a16="http://schemas.microsoft.com/office/drawing/2014/main" id="{0C360791-229A-6217-FF9A-F9E264EC5EA3}"/>
              </a:ext>
            </a:extLst>
          </p:cNvPr>
          <p:cNvGrpSpPr/>
          <p:nvPr/>
        </p:nvGrpSpPr>
        <p:grpSpPr>
          <a:xfrm>
            <a:off x="3985014" y="4950598"/>
            <a:ext cx="2110986" cy="1589676"/>
            <a:chOff x="816837" y="4961615"/>
            <a:chExt cx="2110986" cy="1589676"/>
          </a:xfrm>
        </p:grpSpPr>
        <p:pic>
          <p:nvPicPr>
            <p:cNvPr id="20" name="Graphic 19" descr="Walk with solid fill">
              <a:extLst>
                <a:ext uri="{FF2B5EF4-FFF2-40B4-BE49-F238E27FC236}">
                  <a16:creationId xmlns:a16="http://schemas.microsoft.com/office/drawing/2014/main" id="{4B2666EB-E91C-EA33-FBE8-C49C394FFA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6837" y="4961615"/>
              <a:ext cx="1430604" cy="1430604"/>
            </a:xfrm>
            <a:prstGeom prst="rect">
              <a:avLst/>
            </a:prstGeom>
          </p:spPr>
        </p:pic>
        <p:cxnSp>
          <p:nvCxnSpPr>
            <p:cNvPr id="21" name="Straight Connector 20">
              <a:extLst>
                <a:ext uri="{FF2B5EF4-FFF2-40B4-BE49-F238E27FC236}">
                  <a16:creationId xmlns:a16="http://schemas.microsoft.com/office/drawing/2014/main" id="{9A4CB132-C05A-D343-F367-862D85389EE4}"/>
                </a:ext>
              </a:extLst>
            </p:cNvPr>
            <p:cNvCxnSpPr>
              <a:cxnSpLocks/>
            </p:cNvCxnSpPr>
            <p:nvPr/>
          </p:nvCxnSpPr>
          <p:spPr>
            <a:xfrm>
              <a:off x="1883884" y="5684704"/>
              <a:ext cx="672029" cy="253388"/>
            </a:xfrm>
            <a:prstGeom prst="line">
              <a:avLst/>
            </a:prstGeom>
            <a:ln w="28575"/>
          </p:spPr>
          <p:style>
            <a:lnRef idx="1">
              <a:schemeClr val="dk1"/>
            </a:lnRef>
            <a:fillRef idx="0">
              <a:schemeClr val="dk1"/>
            </a:fillRef>
            <a:effectRef idx="0">
              <a:schemeClr val="dk1"/>
            </a:effectRef>
            <a:fontRef idx="minor">
              <a:schemeClr val="tx1"/>
            </a:fontRef>
          </p:style>
        </p:cxnSp>
        <p:pic>
          <p:nvPicPr>
            <p:cNvPr id="23" name="Graphic 22" descr="Dog outline">
              <a:extLst>
                <a:ext uri="{FF2B5EF4-FFF2-40B4-BE49-F238E27FC236}">
                  <a16:creationId xmlns:a16="http://schemas.microsoft.com/office/drawing/2014/main" id="{A4004B54-E5AD-9EBB-A8A3-68D65B11CE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13423" y="5636891"/>
              <a:ext cx="914400" cy="914400"/>
            </a:xfrm>
            <a:prstGeom prst="rect">
              <a:avLst/>
            </a:prstGeom>
          </p:spPr>
        </p:pic>
      </p:grpSp>
    </p:spTree>
    <p:extLst>
      <p:ext uri="{BB962C8B-B14F-4D97-AF65-F5344CB8AC3E}">
        <p14:creationId xmlns:p14="http://schemas.microsoft.com/office/powerpoint/2010/main" val="3627872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85D8-54DF-F275-42CC-5FAC5868DCB6}"/>
              </a:ext>
            </a:extLst>
          </p:cNvPr>
          <p:cNvSpPr>
            <a:spLocks noGrp="1"/>
          </p:cNvSpPr>
          <p:nvPr>
            <p:ph type="title"/>
          </p:nvPr>
        </p:nvSpPr>
        <p:spPr/>
        <p:txBody>
          <a:bodyPr/>
          <a:lstStyle/>
          <a:p>
            <a:pPr algn="ctr"/>
            <a:r>
              <a:rPr lang="en-NZ" dirty="0">
                <a:solidFill>
                  <a:srgbClr val="3B616D"/>
                </a:solidFill>
                <a:latin typeface="Aptos ExtraBold" panose="020B0004020202020204" pitchFamily="34" charset="0"/>
              </a:rPr>
              <a:t>PURPOSE</a:t>
            </a:r>
          </a:p>
        </p:txBody>
      </p:sp>
      <p:sp>
        <p:nvSpPr>
          <p:cNvPr id="3" name="Content Placeholder 2">
            <a:extLst>
              <a:ext uri="{FF2B5EF4-FFF2-40B4-BE49-F238E27FC236}">
                <a16:creationId xmlns:a16="http://schemas.microsoft.com/office/drawing/2014/main" id="{C82A1BED-0528-9A48-F813-56DC51FE436D}"/>
              </a:ext>
            </a:extLst>
          </p:cNvPr>
          <p:cNvSpPr>
            <a:spLocks noGrp="1"/>
          </p:cNvSpPr>
          <p:nvPr>
            <p:ph idx="1"/>
          </p:nvPr>
        </p:nvSpPr>
        <p:spPr/>
        <p:txBody>
          <a:bodyPr/>
          <a:lstStyle/>
          <a:p>
            <a:pPr marL="0" indent="0" algn="ctr">
              <a:buNone/>
            </a:pPr>
            <a:r>
              <a:rPr lang="en-NZ" b="0" i="0" dirty="0">
                <a:effectLst/>
              </a:rPr>
              <a:t>How to identify, prioritise and control specific noxious weed species found in dunes and other coastal environments before, during and after plant restoration.</a:t>
            </a:r>
          </a:p>
          <a:p>
            <a:endParaRPr lang="en-NZ" dirty="0"/>
          </a:p>
        </p:txBody>
      </p:sp>
      <p:sp>
        <p:nvSpPr>
          <p:cNvPr id="4" name="Frame 3">
            <a:extLst>
              <a:ext uri="{FF2B5EF4-FFF2-40B4-BE49-F238E27FC236}">
                <a16:creationId xmlns:a16="http://schemas.microsoft.com/office/drawing/2014/main" id="{57D4E6C9-CA24-344A-533E-91B01A553AB0}"/>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pic>
        <p:nvPicPr>
          <p:cNvPr id="5" name="Picture 4">
            <a:extLst>
              <a:ext uri="{FF2B5EF4-FFF2-40B4-BE49-F238E27FC236}">
                <a16:creationId xmlns:a16="http://schemas.microsoft.com/office/drawing/2014/main" id="{4B240817-1ED0-2A3F-CBE8-E0B9716F7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pic>
        <p:nvPicPr>
          <p:cNvPr id="6" name="Picture 5" descr="A red and yellow flower buds&#10;&#10;AI-generated content may be incorrect.">
            <a:extLst>
              <a:ext uri="{FF2B5EF4-FFF2-40B4-BE49-F238E27FC236}">
                <a16:creationId xmlns:a16="http://schemas.microsoft.com/office/drawing/2014/main" id="{2C8A759B-8818-3C74-B61C-0D09B7602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891" y="3211460"/>
            <a:ext cx="4612716" cy="3665719"/>
          </a:xfrm>
          <a:prstGeom prst="rect">
            <a:avLst/>
          </a:prstGeom>
        </p:spPr>
      </p:pic>
    </p:spTree>
    <p:extLst>
      <p:ext uri="{BB962C8B-B14F-4D97-AF65-F5344CB8AC3E}">
        <p14:creationId xmlns:p14="http://schemas.microsoft.com/office/powerpoint/2010/main" val="263488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628076-0297-DA7C-406C-20FEFC87AAB6}"/>
              </a:ext>
            </a:extLst>
          </p:cNvPr>
          <p:cNvSpPr>
            <a:spLocks noGrp="1"/>
          </p:cNvSpPr>
          <p:nvPr>
            <p:ph type="title"/>
          </p:nvPr>
        </p:nvSpPr>
        <p:spPr>
          <a:xfrm>
            <a:off x="640080" y="325369"/>
            <a:ext cx="4368602" cy="1956841"/>
          </a:xfrm>
        </p:spPr>
        <p:txBody>
          <a:bodyPr anchor="b">
            <a:normAutofit/>
          </a:bodyPr>
          <a:lstStyle/>
          <a:p>
            <a:r>
              <a:rPr lang="en-NZ" sz="5000">
                <a:latin typeface="Aptos ExtraBold" panose="020B0004020202020204" pitchFamily="34" charset="0"/>
              </a:rPr>
              <a:t>RESTORATION EXAMPLE</a:t>
            </a:r>
            <a:endParaRPr lang="en-NZ" sz="50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A4A61E-CDF3-7A86-7097-916249962DE4}"/>
              </a:ext>
            </a:extLst>
          </p:cNvPr>
          <p:cNvSpPr>
            <a:spLocks noGrp="1"/>
          </p:cNvSpPr>
          <p:nvPr>
            <p:ph idx="1"/>
          </p:nvPr>
        </p:nvSpPr>
        <p:spPr>
          <a:xfrm>
            <a:off x="640080" y="2872899"/>
            <a:ext cx="4243589" cy="3320668"/>
          </a:xfrm>
        </p:spPr>
        <p:txBody>
          <a:bodyPr>
            <a:normAutofit/>
          </a:bodyPr>
          <a:lstStyle/>
          <a:p>
            <a:r>
              <a:rPr lang="en-NZ" sz="2200"/>
              <a:t>MAKARORI BEACH GISBORNE</a:t>
            </a:r>
          </a:p>
        </p:txBody>
      </p:sp>
      <p:pic>
        <p:nvPicPr>
          <p:cNvPr id="5" name="Picture 4" descr="A map of the island">
            <a:extLst>
              <a:ext uri="{FF2B5EF4-FFF2-40B4-BE49-F238E27FC236}">
                <a16:creationId xmlns:a16="http://schemas.microsoft.com/office/drawing/2014/main" id="{5FF3D107-971E-9001-DC89-0AC5B295DCCB}"/>
              </a:ext>
            </a:extLst>
          </p:cNvPr>
          <p:cNvPicPr>
            <a:picLocks noChangeAspect="1"/>
          </p:cNvPicPr>
          <p:nvPr/>
        </p:nvPicPr>
        <p:blipFill>
          <a:blip r:embed="rId3">
            <a:extLst>
              <a:ext uri="{28A0092B-C50C-407E-A947-70E740481C1C}">
                <a14:useLocalDpi xmlns:a14="http://schemas.microsoft.com/office/drawing/2010/main" val="0"/>
              </a:ext>
            </a:extLst>
          </a:blip>
          <a:srcRect r="1675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Frame 5">
            <a:extLst>
              <a:ext uri="{FF2B5EF4-FFF2-40B4-BE49-F238E27FC236}">
                <a16:creationId xmlns:a16="http://schemas.microsoft.com/office/drawing/2014/main" id="{3FE3AF09-22F0-856C-6479-4CB72983284C}"/>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pic>
        <p:nvPicPr>
          <p:cNvPr id="9" name="Picture 8">
            <a:extLst>
              <a:ext uri="{FF2B5EF4-FFF2-40B4-BE49-F238E27FC236}">
                <a16:creationId xmlns:a16="http://schemas.microsoft.com/office/drawing/2014/main" id="{451AE3C1-8C00-ABF2-7C5F-6189A49BF026}"/>
              </a:ext>
            </a:extLst>
          </p:cNvPr>
          <p:cNvPicPr>
            <a:picLocks noChangeAspect="1"/>
          </p:cNvPicPr>
          <p:nvPr/>
        </p:nvPicPr>
        <p:blipFill>
          <a:blip r:embed="rId4">
            <a:extLst>
              <a:ext uri="{28A0092B-C50C-407E-A947-70E740481C1C}">
                <a14:useLocalDpi xmlns:a14="http://schemas.microsoft.com/office/drawing/2010/main" val="0"/>
              </a:ext>
            </a:extLst>
          </a:blip>
          <a:srcRect l="2909" r="2909"/>
          <a:stretch/>
        </p:blipFill>
        <p:spPr>
          <a:xfrm>
            <a:off x="5008683" y="278317"/>
            <a:ext cx="6941580" cy="633037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6" name="Picture 15">
            <a:extLst>
              <a:ext uri="{FF2B5EF4-FFF2-40B4-BE49-F238E27FC236}">
                <a16:creationId xmlns:a16="http://schemas.microsoft.com/office/drawing/2014/main" id="{2A08F257-EBE4-BFDF-B2E5-617E1763214B}"/>
              </a:ext>
            </a:extLst>
          </p:cNvPr>
          <p:cNvPicPr>
            <a:picLocks noChangeAspect="1"/>
          </p:cNvPicPr>
          <p:nvPr/>
        </p:nvPicPr>
        <p:blipFill>
          <a:blip r:embed="rId5">
            <a:extLst>
              <a:ext uri="{28A0092B-C50C-407E-A947-70E740481C1C}">
                <a14:useLocalDpi xmlns:a14="http://schemas.microsoft.com/office/drawing/2010/main" val="0"/>
              </a:ext>
            </a:extLst>
          </a:blip>
          <a:srcRect l="5875" r="5875"/>
          <a:stretch/>
        </p:blipFill>
        <p:spPr>
          <a:xfrm>
            <a:off x="5005635" y="249305"/>
            <a:ext cx="6941580" cy="63593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7" name="Picture 16">
            <a:extLst>
              <a:ext uri="{FF2B5EF4-FFF2-40B4-BE49-F238E27FC236}">
                <a16:creationId xmlns:a16="http://schemas.microsoft.com/office/drawing/2014/main" id="{989E1A0D-5512-A60A-DD6D-76B1C02DEC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spTree>
    <p:extLst>
      <p:ext uri="{BB962C8B-B14F-4D97-AF65-F5344CB8AC3E}">
        <p14:creationId xmlns:p14="http://schemas.microsoft.com/office/powerpoint/2010/main" val="285802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par>
                          <p:cTn id="12" fill="hold">
                            <p:stCondLst>
                              <p:cond delay="4000"/>
                            </p:stCondLst>
                            <p:childTnLst>
                              <p:par>
                                <p:cTn id="13" presetID="10" presetClass="entr" presetSubtype="0" fill="hold" nodeType="afterEffect">
                                  <p:stCondLst>
                                    <p:cond delay="125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3676328" y="2131911"/>
            <a:ext cx="2286001" cy="3134579"/>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29" name="Group 28">
            <a:extLst>
              <a:ext uri="{FF2B5EF4-FFF2-40B4-BE49-F238E27FC236}">
                <a16:creationId xmlns:a16="http://schemas.microsoft.com/office/drawing/2014/main" id="{FFE1E3F8-714D-4E03-BBFB-B7774312AE13}"/>
              </a:ext>
            </a:extLst>
          </p:cNvPr>
          <p:cNvGrpSpPr/>
          <p:nvPr/>
        </p:nvGrpSpPr>
        <p:grpSpPr>
          <a:xfrm>
            <a:off x="6269427" y="1561694"/>
            <a:ext cx="2286001" cy="3134578"/>
            <a:chOff x="6269427" y="1561694"/>
            <a:chExt cx="2286001" cy="3134578"/>
          </a:xfrm>
        </p:grpSpPr>
        <p:sp>
          <p:nvSpPr>
            <p:cNvPr id="19" name="Freeform: Shape 18">
              <a:extLst>
                <a:ext uri="{FF2B5EF4-FFF2-40B4-BE49-F238E27FC236}">
                  <a16:creationId xmlns:a16="http://schemas.microsoft.com/office/drawing/2014/main" id="{A9B61C19-F049-A4CC-1078-EBA5F129F0CD}"/>
                </a:ext>
              </a:extLst>
            </p:cNvPr>
            <p:cNvSpPr/>
            <p:nvPr/>
          </p:nvSpPr>
          <p:spPr>
            <a:xfrm rot="2700000">
              <a:off x="5845139" y="1985982"/>
              <a:ext cx="3134578" cy="2286001"/>
            </a:xfrm>
            <a:custGeom>
              <a:avLst/>
              <a:gdLst>
                <a:gd name="connsiteX0" fmla="*/ 0 w 3134578"/>
                <a:gd name="connsiteY0" fmla="*/ 1437422 h 2286001"/>
                <a:gd name="connsiteX1" fmla="*/ 6037 w 3134578"/>
                <a:gd name="connsiteY1" fmla="*/ 1396187 h 2286001"/>
                <a:gd name="connsiteX2" fmla="*/ 778225 w 3134578"/>
                <a:gd name="connsiteY2" fmla="*/ 6667 h 2286001"/>
                <a:gd name="connsiteX3" fmla="*/ 848579 w 3134578"/>
                <a:gd name="connsiteY3" fmla="*/ 0 h 2286001"/>
                <a:gd name="connsiteX4" fmla="*/ 848579 w 3134578"/>
                <a:gd name="connsiteY4" fmla="*/ 0 h 2286001"/>
                <a:gd name="connsiteX5" fmla="*/ 848579 w 3134578"/>
                <a:gd name="connsiteY5" fmla="*/ 0 h 2286001"/>
                <a:gd name="connsiteX6" fmla="*/ 848579 w 3134578"/>
                <a:gd name="connsiteY6" fmla="*/ 0 h 2286001"/>
                <a:gd name="connsiteX7" fmla="*/ 848580 w 3134578"/>
                <a:gd name="connsiteY7" fmla="*/ 0 h 2286001"/>
                <a:gd name="connsiteX8" fmla="*/ 1082309 w 3134578"/>
                <a:gd name="connsiteY8" fmla="*/ 11803 h 2286001"/>
                <a:gd name="connsiteX9" fmla="*/ 3134578 w 3134578"/>
                <a:gd name="connsiteY9" fmla="*/ 2286001 h 2286001"/>
                <a:gd name="connsiteX10" fmla="*/ 1738392 w 3134578"/>
                <a:gd name="connsiteY10" fmla="*/ 1443459 h 2286001"/>
                <a:gd name="connsiteX11" fmla="*/ 1697158 w 3134578"/>
                <a:gd name="connsiteY11" fmla="*/ 1437422 h 2286001"/>
                <a:gd name="connsiteX12" fmla="*/ 1697158 w 3134578"/>
                <a:gd name="connsiteY12" fmla="*/ 1437422 h 2286001"/>
                <a:gd name="connsiteX13" fmla="*/ 1528365 w 3134578"/>
                <a:gd name="connsiteY13" fmla="*/ 1412711 h 2286001"/>
                <a:gd name="connsiteX14" fmla="*/ 848579 w 3134578"/>
                <a:gd name="connsiteY14" fmla="*/ 1371601 h 2286001"/>
                <a:gd name="connsiteX15" fmla="*/ 168793 w 3134578"/>
                <a:gd name="connsiteY15" fmla="*/ 141271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578" h="2286001">
                  <a:moveTo>
                    <a:pt x="0" y="1437422"/>
                  </a:moveTo>
                  <a:lnTo>
                    <a:pt x="6037" y="1396187"/>
                  </a:lnTo>
                  <a:cubicBezTo>
                    <a:pt x="136175" y="626987"/>
                    <a:pt x="429928" y="72920"/>
                    <a:pt x="778225" y="6667"/>
                  </a:cubicBezTo>
                  <a:lnTo>
                    <a:pt x="848579" y="0"/>
                  </a:lnTo>
                  <a:lnTo>
                    <a:pt x="848579" y="0"/>
                  </a:lnTo>
                  <a:lnTo>
                    <a:pt x="848579" y="0"/>
                  </a:lnTo>
                  <a:lnTo>
                    <a:pt x="848579" y="0"/>
                  </a:lnTo>
                  <a:lnTo>
                    <a:pt x="848580" y="0"/>
                  </a:lnTo>
                  <a:lnTo>
                    <a:pt x="1082309" y="11803"/>
                  </a:lnTo>
                  <a:cubicBezTo>
                    <a:pt x="2235038" y="128869"/>
                    <a:pt x="3134578" y="1102385"/>
                    <a:pt x="3134578" y="2286001"/>
                  </a:cubicBezTo>
                  <a:cubicBezTo>
                    <a:pt x="3134578" y="1907244"/>
                    <a:pt x="2558872" y="1582273"/>
                    <a:pt x="1738392" y="1443459"/>
                  </a:cubicBezTo>
                  <a:lnTo>
                    <a:pt x="1697158" y="1437422"/>
                  </a:lnTo>
                  <a:lnTo>
                    <a:pt x="1697158" y="1437422"/>
                  </a:lnTo>
                  <a:lnTo>
                    <a:pt x="1528365" y="1412711"/>
                  </a:lnTo>
                  <a:cubicBezTo>
                    <a:pt x="1313621" y="1385994"/>
                    <a:pt x="1085302" y="1371601"/>
                    <a:pt x="848579" y="1371601"/>
                  </a:cubicBezTo>
                  <a:cubicBezTo>
                    <a:pt x="611856" y="1371601"/>
                    <a:pt x="383537" y="1385994"/>
                    <a:pt x="168793" y="1412711"/>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4" name="Graphic 23" descr="Rolling hills outline">
              <a:extLst>
                <a:ext uri="{FF2B5EF4-FFF2-40B4-BE49-F238E27FC236}">
                  <a16:creationId xmlns:a16="http://schemas.microsoft.com/office/drawing/2014/main" id="{2558B9DE-DD3F-A2D5-E3B4-49C4DDDA9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200" y="1914564"/>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877885" y="3567672"/>
            <a:ext cx="3134580" cy="2286000"/>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4234557"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1507" y="1655371"/>
              <a:ext cx="914400" cy="914400"/>
            </a:xfrm>
            <a:prstGeom prst="rect">
              <a:avLst/>
            </a:prstGeom>
          </p:spPr>
        </p:pic>
      </p:grpSp>
      <p:sp>
        <p:nvSpPr>
          <p:cNvPr id="33" name="TextBox 32">
            <a:extLst>
              <a:ext uri="{FF2B5EF4-FFF2-40B4-BE49-F238E27FC236}">
                <a16:creationId xmlns:a16="http://schemas.microsoft.com/office/drawing/2014/main" id="{0EFFF676-64EF-80D4-E1A7-48BDC306B1C6}"/>
              </a:ext>
            </a:extLst>
          </p:cNvPr>
          <p:cNvSpPr txBox="1"/>
          <p:nvPr/>
        </p:nvSpPr>
        <p:spPr>
          <a:xfrm>
            <a:off x="8479632" y="4451165"/>
            <a:ext cx="2272801" cy="861774"/>
          </a:xfrm>
          <a:prstGeom prst="rect">
            <a:avLst/>
          </a:prstGeom>
          <a:noFill/>
        </p:spPr>
        <p:txBody>
          <a:bodyPr wrap="square" rtlCol="0">
            <a:spAutoFit/>
          </a:bodyPr>
          <a:lstStyle/>
          <a:p>
            <a:pPr algn="ctr"/>
            <a:r>
              <a:rPr lang="en-NZ" sz="3200" b="1" dirty="0">
                <a:solidFill>
                  <a:srgbClr val="3B616D"/>
                </a:solidFill>
                <a:latin typeface="Aptos ExtraBold" panose="020F0502020204030204" pitchFamily="34" charset="0"/>
              </a:rPr>
              <a:t>2</a:t>
            </a:r>
          </a:p>
          <a:p>
            <a:pPr algn="ctr"/>
            <a:r>
              <a:rPr lang="en-NZ" dirty="0">
                <a:latin typeface="Aptos ExtraBold" panose="020F0502020204030204" pitchFamily="34" charset="0"/>
              </a:rPr>
              <a:t>Prioritizing</a:t>
            </a:r>
          </a:p>
        </p:txBody>
      </p:sp>
      <p:sp>
        <p:nvSpPr>
          <p:cNvPr id="34" name="TextBox 33">
            <a:extLst>
              <a:ext uri="{FF2B5EF4-FFF2-40B4-BE49-F238E27FC236}">
                <a16:creationId xmlns:a16="http://schemas.microsoft.com/office/drawing/2014/main" id="{F1BEEF5D-BF34-B3FD-F952-52A9EB036308}"/>
              </a:ext>
            </a:extLst>
          </p:cNvPr>
          <p:cNvSpPr txBox="1"/>
          <p:nvPr/>
        </p:nvSpPr>
        <p:spPr>
          <a:xfrm>
            <a:off x="8512327" y="1574261"/>
            <a:ext cx="2272801" cy="861774"/>
          </a:xfrm>
          <a:prstGeom prst="rect">
            <a:avLst/>
          </a:prstGeom>
          <a:noFill/>
        </p:spPr>
        <p:txBody>
          <a:bodyPr wrap="square" rtlCol="0">
            <a:spAutoFit/>
          </a:bodyPr>
          <a:lstStyle/>
          <a:p>
            <a:pPr algn="ctr"/>
            <a:r>
              <a:rPr lang="en-NZ" sz="3200" b="1" dirty="0">
                <a:solidFill>
                  <a:srgbClr val="3B616D"/>
                </a:solidFill>
                <a:latin typeface="Aptos ExtraBold" panose="020F0502020204030204" pitchFamily="34" charset="0"/>
              </a:rPr>
              <a:t>1</a:t>
            </a:r>
          </a:p>
          <a:p>
            <a:pPr algn="ctr"/>
            <a:r>
              <a:rPr lang="en-NZ" dirty="0">
                <a:latin typeface="Aptos ExtraBold" panose="020F0502020204030204" pitchFamily="34" charset="0"/>
              </a:rPr>
              <a:t>Identifying </a:t>
            </a:r>
          </a:p>
        </p:txBody>
      </p:sp>
      <p:sp>
        <p:nvSpPr>
          <p:cNvPr id="35" name="TextBox 34">
            <a:extLst>
              <a:ext uri="{FF2B5EF4-FFF2-40B4-BE49-F238E27FC236}">
                <a16:creationId xmlns:a16="http://schemas.microsoft.com/office/drawing/2014/main" id="{967E45F6-4003-D19B-6B3F-5AB626601CEB}"/>
              </a:ext>
            </a:extLst>
          </p:cNvPr>
          <p:cNvSpPr txBox="1"/>
          <p:nvPr/>
        </p:nvSpPr>
        <p:spPr>
          <a:xfrm>
            <a:off x="1460608" y="4451532"/>
            <a:ext cx="2272801" cy="861774"/>
          </a:xfrm>
          <a:prstGeom prst="rect">
            <a:avLst/>
          </a:prstGeom>
          <a:noFill/>
        </p:spPr>
        <p:txBody>
          <a:bodyPr wrap="square" rtlCol="0">
            <a:spAutoFit/>
          </a:bodyPr>
          <a:lstStyle/>
          <a:p>
            <a:pPr algn="ctr"/>
            <a:r>
              <a:rPr lang="en-NZ" sz="3200" b="1" dirty="0">
                <a:solidFill>
                  <a:srgbClr val="3B616D"/>
                </a:solidFill>
                <a:latin typeface="Aptos ExtraBold" panose="020F0502020204030204" pitchFamily="34" charset="0"/>
              </a:rPr>
              <a:t>3</a:t>
            </a:r>
          </a:p>
          <a:p>
            <a:pPr algn="ctr"/>
            <a:r>
              <a:rPr lang="en-NZ"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462642" y="1576143"/>
            <a:ext cx="2272801" cy="861774"/>
          </a:xfrm>
          <a:prstGeom prst="rect">
            <a:avLst/>
          </a:prstGeom>
          <a:noFill/>
        </p:spPr>
        <p:txBody>
          <a:bodyPr wrap="square" rtlCol="0">
            <a:spAutoFit/>
          </a:bodyPr>
          <a:lstStyle/>
          <a:p>
            <a:pPr algn="ctr"/>
            <a:r>
              <a:rPr lang="en-NZ" sz="3200" b="1" dirty="0">
                <a:solidFill>
                  <a:srgbClr val="3B616D"/>
                </a:solidFill>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38" name="Frame 37">
            <a:extLst>
              <a:ext uri="{FF2B5EF4-FFF2-40B4-BE49-F238E27FC236}">
                <a16:creationId xmlns:a16="http://schemas.microsoft.com/office/drawing/2014/main" id="{A909AE0F-A373-D5FA-A4D0-BA163C4CB5AF}"/>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2" name="TextBox 1">
            <a:extLst>
              <a:ext uri="{FF2B5EF4-FFF2-40B4-BE49-F238E27FC236}">
                <a16:creationId xmlns:a16="http://schemas.microsoft.com/office/drawing/2014/main" id="{2E1A99DD-52D2-0A6E-2BDE-07F26C48F89C}"/>
              </a:ext>
            </a:extLst>
          </p:cNvPr>
          <p:cNvSpPr txBox="1"/>
          <p:nvPr/>
        </p:nvSpPr>
        <p:spPr>
          <a:xfrm>
            <a:off x="5381411" y="2976465"/>
            <a:ext cx="1446267" cy="923330"/>
          </a:xfrm>
          <a:prstGeom prst="rect">
            <a:avLst/>
          </a:prstGeom>
          <a:noFill/>
        </p:spPr>
        <p:txBody>
          <a:bodyPr wrap="square" rtlCol="0">
            <a:spAutoFit/>
          </a:bodyPr>
          <a:lstStyle/>
          <a:p>
            <a:pPr algn="ctr"/>
            <a:r>
              <a:rPr lang="en-NZ" b="1" dirty="0"/>
              <a:t>WEED</a:t>
            </a:r>
          </a:p>
          <a:p>
            <a:pPr algn="ctr"/>
            <a:r>
              <a:rPr lang="en-NZ" b="1" dirty="0"/>
              <a:t>SPECIES </a:t>
            </a:r>
          </a:p>
          <a:p>
            <a:pPr algn="ctr"/>
            <a:r>
              <a:rPr lang="en-NZ" b="1" dirty="0"/>
              <a:t>CONTROL</a:t>
            </a:r>
          </a:p>
        </p:txBody>
      </p:sp>
      <p:pic>
        <p:nvPicPr>
          <p:cNvPr id="3" name="Picture 2">
            <a:extLst>
              <a:ext uri="{FF2B5EF4-FFF2-40B4-BE49-F238E27FC236}">
                <a16:creationId xmlns:a16="http://schemas.microsoft.com/office/drawing/2014/main" id="{005B6694-B677-23A6-A194-04F7135FE5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spTree>
    <p:extLst>
      <p:ext uri="{BB962C8B-B14F-4D97-AF65-F5344CB8AC3E}">
        <p14:creationId xmlns:p14="http://schemas.microsoft.com/office/powerpoint/2010/main" val="1349767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20000" fill="hold" nodeType="clickEffect" p14:presetBounceEnd="50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50000">
                                          <p:cBhvr additive="base">
                                            <p:cTn id="7" dur="2500" fill="hold"/>
                                            <p:tgtEl>
                                              <p:spTgt spid="29"/>
                                            </p:tgtEl>
                                            <p:attrNameLst>
                                              <p:attrName>ppt_x</p:attrName>
                                            </p:attrNameLst>
                                          </p:cBhvr>
                                          <p:tavLst>
                                            <p:tav tm="0">
                                              <p:val>
                                                <p:strVal val="1+#ppt_w/2"/>
                                              </p:val>
                                            </p:tav>
                                            <p:tav tm="100000">
                                              <p:val>
                                                <p:strVal val="#ppt_x"/>
                                              </p:val>
                                            </p:tav>
                                          </p:tavLst>
                                        </p:anim>
                                        <p:anim calcmode="lin" valueType="num" p14:bounceEnd="50000">
                                          <p:cBhvr additive="base">
                                            <p:cTn id="8" dur="2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6" accel="20000" fill="hold" nodeType="withEffect" p14:presetBounceEnd="50000">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14:bounceEnd="50000">
                                          <p:cBhvr additive="base">
                                            <p:cTn id="11" dur="2500" fill="hold"/>
                                            <p:tgtEl>
                                              <p:spTgt spid="30"/>
                                            </p:tgtEl>
                                            <p:attrNameLst>
                                              <p:attrName>ppt_x</p:attrName>
                                            </p:attrNameLst>
                                          </p:cBhvr>
                                          <p:tavLst>
                                            <p:tav tm="0">
                                              <p:val>
                                                <p:strVal val="1+#ppt_w/2"/>
                                              </p:val>
                                            </p:tav>
                                            <p:tav tm="100000">
                                              <p:val>
                                                <p:strVal val="#ppt_x"/>
                                              </p:val>
                                            </p:tav>
                                          </p:tavLst>
                                        </p:anim>
                                        <p:anim calcmode="lin" valueType="num" p14:bounceEnd="50000">
                                          <p:cBhvr additive="base">
                                            <p:cTn id="12" dur="2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12" accel="20000" fill="hold" nodeType="withEffect" p14:presetBounceEnd="50000">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14:bounceEnd="50000">
                                          <p:cBhvr additive="base">
                                            <p:cTn id="15" dur="2500" fill="hold"/>
                                            <p:tgtEl>
                                              <p:spTgt spid="32"/>
                                            </p:tgtEl>
                                            <p:attrNameLst>
                                              <p:attrName>ppt_x</p:attrName>
                                            </p:attrNameLst>
                                          </p:cBhvr>
                                          <p:tavLst>
                                            <p:tav tm="0">
                                              <p:val>
                                                <p:strVal val="0-#ppt_w/2"/>
                                              </p:val>
                                            </p:tav>
                                            <p:tav tm="100000">
                                              <p:val>
                                                <p:strVal val="#ppt_x"/>
                                              </p:val>
                                            </p:tav>
                                          </p:tavLst>
                                        </p:anim>
                                        <p:anim calcmode="lin" valueType="num" p14:bounceEnd="50000">
                                          <p:cBhvr additive="base">
                                            <p:cTn id="16" dur="2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9" accel="20000" fill="hold" nodeType="withEffect" p14:presetBounceEnd="50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50000">
                                          <p:cBhvr additive="base">
                                            <p:cTn id="19" dur="2500" fill="hold"/>
                                            <p:tgtEl>
                                              <p:spTgt spid="31"/>
                                            </p:tgtEl>
                                            <p:attrNameLst>
                                              <p:attrName>ppt_x</p:attrName>
                                            </p:attrNameLst>
                                          </p:cBhvr>
                                          <p:tavLst>
                                            <p:tav tm="0">
                                              <p:val>
                                                <p:strVal val="0-#ppt_w/2"/>
                                              </p:val>
                                            </p:tav>
                                            <p:tav tm="100000">
                                              <p:val>
                                                <p:strVal val="#ppt_x"/>
                                              </p:val>
                                            </p:tav>
                                          </p:tavLst>
                                        </p:anim>
                                        <p:anim calcmode="lin" valueType="num" p14:bounceEnd="50000">
                                          <p:cBhvr additive="base">
                                            <p:cTn id="20" dur="2500" fill="hold"/>
                                            <p:tgtEl>
                                              <p:spTgt spid="31"/>
                                            </p:tgtEl>
                                            <p:attrNameLst>
                                              <p:attrName>ppt_y</p:attrName>
                                            </p:attrNameLst>
                                          </p:cBhvr>
                                          <p:tavLst>
                                            <p:tav tm="0">
                                              <p:val>
                                                <p:strVal val="0-#ppt_h/2"/>
                                              </p:val>
                                            </p:tav>
                                            <p:tav tm="100000">
                                              <p:val>
                                                <p:strVal val="#ppt_y"/>
                                              </p:val>
                                            </p:tav>
                                          </p:tavLst>
                                        </p:anim>
                                      </p:childTnLst>
                                    </p:cTn>
                                  </p:par>
                                  <p:par>
                                    <p:cTn id="21" presetID="2" presetClass="entr" presetSubtype="2" accel="20000" fill="hold" grpId="0" nodeType="withEffect" p14:presetBounceEnd="50000">
                                      <p:stCondLst>
                                        <p:cond delay="250"/>
                                      </p:stCondLst>
                                      <p:childTnLst>
                                        <p:set>
                                          <p:cBhvr>
                                            <p:cTn id="22" dur="1" fill="hold">
                                              <p:stCondLst>
                                                <p:cond delay="0"/>
                                              </p:stCondLst>
                                            </p:cTn>
                                            <p:tgtEl>
                                              <p:spTgt spid="34"/>
                                            </p:tgtEl>
                                            <p:attrNameLst>
                                              <p:attrName>style.visibility</p:attrName>
                                            </p:attrNameLst>
                                          </p:cBhvr>
                                          <p:to>
                                            <p:strVal val="visible"/>
                                          </p:to>
                                        </p:set>
                                        <p:anim calcmode="lin" valueType="num" p14:bounceEnd="50000">
                                          <p:cBhvr additive="base">
                                            <p:cTn id="23" dur="25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24" dur="25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accel="20000" fill="hold" grpId="0" nodeType="withEffect" p14:presetBounceEnd="50000">
                                      <p:stCondLst>
                                        <p:cond delay="250"/>
                                      </p:stCondLst>
                                      <p:childTnLst>
                                        <p:set>
                                          <p:cBhvr>
                                            <p:cTn id="26" dur="1" fill="hold">
                                              <p:stCondLst>
                                                <p:cond delay="0"/>
                                              </p:stCondLst>
                                            </p:cTn>
                                            <p:tgtEl>
                                              <p:spTgt spid="33"/>
                                            </p:tgtEl>
                                            <p:attrNameLst>
                                              <p:attrName>style.visibility</p:attrName>
                                            </p:attrNameLst>
                                          </p:cBhvr>
                                          <p:to>
                                            <p:strVal val="visible"/>
                                          </p:to>
                                        </p:set>
                                        <p:anim calcmode="lin" valueType="num" p14:bounceEnd="50000">
                                          <p:cBhvr additive="base">
                                            <p:cTn id="27" dur="25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28" dur="25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8" accel="20000" fill="hold" grpId="0" nodeType="withEffect" p14:presetBounceEnd="50000">
                                      <p:stCondLst>
                                        <p:cond delay="250"/>
                                      </p:stCondLst>
                                      <p:childTnLst>
                                        <p:set>
                                          <p:cBhvr>
                                            <p:cTn id="30" dur="1" fill="hold">
                                              <p:stCondLst>
                                                <p:cond delay="0"/>
                                              </p:stCondLst>
                                            </p:cTn>
                                            <p:tgtEl>
                                              <p:spTgt spid="35"/>
                                            </p:tgtEl>
                                            <p:attrNameLst>
                                              <p:attrName>style.visibility</p:attrName>
                                            </p:attrNameLst>
                                          </p:cBhvr>
                                          <p:to>
                                            <p:strVal val="visible"/>
                                          </p:to>
                                        </p:set>
                                        <p:anim calcmode="lin" valueType="num" p14:bounceEnd="50000">
                                          <p:cBhvr additive="base">
                                            <p:cTn id="31" dur="250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32" dur="2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accel="20000" fill="hold" grpId="0" nodeType="withEffect" p14:presetBounceEnd="50000">
                                      <p:stCondLst>
                                        <p:cond delay="250"/>
                                      </p:stCondLst>
                                      <p:childTnLst>
                                        <p:set>
                                          <p:cBhvr>
                                            <p:cTn id="34" dur="1" fill="hold">
                                              <p:stCondLst>
                                                <p:cond delay="0"/>
                                              </p:stCondLst>
                                            </p:cTn>
                                            <p:tgtEl>
                                              <p:spTgt spid="36"/>
                                            </p:tgtEl>
                                            <p:attrNameLst>
                                              <p:attrName>style.visibility</p:attrName>
                                            </p:attrNameLst>
                                          </p:cBhvr>
                                          <p:to>
                                            <p:strVal val="visible"/>
                                          </p:to>
                                        </p:set>
                                        <p:anim calcmode="lin" valueType="num" p14:bounceEnd="50000">
                                          <p:cBhvr additive="base">
                                            <p:cTn id="35" dur="25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36" dur="2500" fill="hold"/>
                                            <p:tgtEl>
                                              <p:spTgt spid="36"/>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5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2000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2500" fill="hold"/>
                                            <p:tgtEl>
                                              <p:spTgt spid="29"/>
                                            </p:tgtEl>
                                            <p:attrNameLst>
                                              <p:attrName>ppt_x</p:attrName>
                                            </p:attrNameLst>
                                          </p:cBhvr>
                                          <p:tavLst>
                                            <p:tav tm="0">
                                              <p:val>
                                                <p:strVal val="1+#ppt_w/2"/>
                                              </p:val>
                                            </p:tav>
                                            <p:tav tm="100000">
                                              <p:val>
                                                <p:strVal val="#ppt_x"/>
                                              </p:val>
                                            </p:tav>
                                          </p:tavLst>
                                        </p:anim>
                                        <p:anim calcmode="lin" valueType="num">
                                          <p:cBhvr additive="base">
                                            <p:cTn id="8" dur="2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6" accel="2000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500" fill="hold"/>
                                            <p:tgtEl>
                                              <p:spTgt spid="30"/>
                                            </p:tgtEl>
                                            <p:attrNameLst>
                                              <p:attrName>ppt_x</p:attrName>
                                            </p:attrNameLst>
                                          </p:cBhvr>
                                          <p:tavLst>
                                            <p:tav tm="0">
                                              <p:val>
                                                <p:strVal val="1+#ppt_w/2"/>
                                              </p:val>
                                            </p:tav>
                                            <p:tav tm="100000">
                                              <p:val>
                                                <p:strVal val="#ppt_x"/>
                                              </p:val>
                                            </p:tav>
                                          </p:tavLst>
                                        </p:anim>
                                        <p:anim calcmode="lin" valueType="num">
                                          <p:cBhvr additive="base">
                                            <p:cTn id="12" dur="2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12" accel="2000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2500" fill="hold"/>
                                            <p:tgtEl>
                                              <p:spTgt spid="32"/>
                                            </p:tgtEl>
                                            <p:attrNameLst>
                                              <p:attrName>ppt_x</p:attrName>
                                            </p:attrNameLst>
                                          </p:cBhvr>
                                          <p:tavLst>
                                            <p:tav tm="0">
                                              <p:val>
                                                <p:strVal val="0-#ppt_w/2"/>
                                              </p:val>
                                            </p:tav>
                                            <p:tav tm="100000">
                                              <p:val>
                                                <p:strVal val="#ppt_x"/>
                                              </p:val>
                                            </p:tav>
                                          </p:tavLst>
                                        </p:anim>
                                        <p:anim calcmode="lin" valueType="num">
                                          <p:cBhvr additive="base">
                                            <p:cTn id="16" dur="2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9" accel="20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2500" fill="hold"/>
                                            <p:tgtEl>
                                              <p:spTgt spid="31"/>
                                            </p:tgtEl>
                                            <p:attrNameLst>
                                              <p:attrName>ppt_x</p:attrName>
                                            </p:attrNameLst>
                                          </p:cBhvr>
                                          <p:tavLst>
                                            <p:tav tm="0">
                                              <p:val>
                                                <p:strVal val="0-#ppt_w/2"/>
                                              </p:val>
                                            </p:tav>
                                            <p:tav tm="100000">
                                              <p:val>
                                                <p:strVal val="#ppt_x"/>
                                              </p:val>
                                            </p:tav>
                                          </p:tavLst>
                                        </p:anim>
                                        <p:anim calcmode="lin" valueType="num">
                                          <p:cBhvr additive="base">
                                            <p:cTn id="20" dur="2500" fill="hold"/>
                                            <p:tgtEl>
                                              <p:spTgt spid="31"/>
                                            </p:tgtEl>
                                            <p:attrNameLst>
                                              <p:attrName>ppt_y</p:attrName>
                                            </p:attrNameLst>
                                          </p:cBhvr>
                                          <p:tavLst>
                                            <p:tav tm="0">
                                              <p:val>
                                                <p:strVal val="0-#ppt_h/2"/>
                                              </p:val>
                                            </p:tav>
                                            <p:tav tm="100000">
                                              <p:val>
                                                <p:strVal val="#ppt_y"/>
                                              </p:val>
                                            </p:tav>
                                          </p:tavLst>
                                        </p:anim>
                                      </p:childTnLst>
                                    </p:cTn>
                                  </p:par>
                                  <p:par>
                                    <p:cTn id="21" presetID="2" presetClass="entr" presetSubtype="2" accel="20000" fill="hold" grpId="0" nodeType="withEffect">
                                      <p:stCondLst>
                                        <p:cond delay="25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2500" fill="hold"/>
                                            <p:tgtEl>
                                              <p:spTgt spid="34"/>
                                            </p:tgtEl>
                                            <p:attrNameLst>
                                              <p:attrName>ppt_x</p:attrName>
                                            </p:attrNameLst>
                                          </p:cBhvr>
                                          <p:tavLst>
                                            <p:tav tm="0">
                                              <p:val>
                                                <p:strVal val="1+#ppt_w/2"/>
                                              </p:val>
                                            </p:tav>
                                            <p:tav tm="100000">
                                              <p:val>
                                                <p:strVal val="#ppt_x"/>
                                              </p:val>
                                            </p:tav>
                                          </p:tavLst>
                                        </p:anim>
                                        <p:anim calcmode="lin" valueType="num">
                                          <p:cBhvr additive="base">
                                            <p:cTn id="24" dur="25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accel="20000" fill="hold" grpId="0" nodeType="withEffect">
                                      <p:stCondLst>
                                        <p:cond delay="25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2500" fill="hold"/>
                                            <p:tgtEl>
                                              <p:spTgt spid="33"/>
                                            </p:tgtEl>
                                            <p:attrNameLst>
                                              <p:attrName>ppt_x</p:attrName>
                                            </p:attrNameLst>
                                          </p:cBhvr>
                                          <p:tavLst>
                                            <p:tav tm="0">
                                              <p:val>
                                                <p:strVal val="1+#ppt_w/2"/>
                                              </p:val>
                                            </p:tav>
                                            <p:tav tm="100000">
                                              <p:val>
                                                <p:strVal val="#ppt_x"/>
                                              </p:val>
                                            </p:tav>
                                          </p:tavLst>
                                        </p:anim>
                                        <p:anim calcmode="lin" valueType="num">
                                          <p:cBhvr additive="base">
                                            <p:cTn id="28" dur="2500" fill="hold"/>
                                            <p:tgtEl>
                                              <p:spTgt spid="33"/>
                                            </p:tgtEl>
                                            <p:attrNameLst>
                                              <p:attrName>ppt_y</p:attrName>
                                            </p:attrNameLst>
                                          </p:cBhvr>
                                          <p:tavLst>
                                            <p:tav tm="0">
                                              <p:val>
                                                <p:strVal val="#ppt_y"/>
                                              </p:val>
                                            </p:tav>
                                            <p:tav tm="100000">
                                              <p:val>
                                                <p:strVal val="#ppt_y"/>
                                              </p:val>
                                            </p:tav>
                                          </p:tavLst>
                                        </p:anim>
                                      </p:childTnLst>
                                    </p:cTn>
                                  </p:par>
                                  <p:par>
                                    <p:cTn id="29" presetID="2" presetClass="entr" presetSubtype="8" accel="20000" fill="hold" grpId="0" nodeType="withEffect">
                                      <p:stCondLst>
                                        <p:cond delay="25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2500" fill="hold"/>
                                            <p:tgtEl>
                                              <p:spTgt spid="35"/>
                                            </p:tgtEl>
                                            <p:attrNameLst>
                                              <p:attrName>ppt_x</p:attrName>
                                            </p:attrNameLst>
                                          </p:cBhvr>
                                          <p:tavLst>
                                            <p:tav tm="0">
                                              <p:val>
                                                <p:strVal val="0-#ppt_w/2"/>
                                              </p:val>
                                            </p:tav>
                                            <p:tav tm="100000">
                                              <p:val>
                                                <p:strVal val="#ppt_x"/>
                                              </p:val>
                                            </p:tav>
                                          </p:tavLst>
                                        </p:anim>
                                        <p:anim calcmode="lin" valueType="num">
                                          <p:cBhvr additive="base">
                                            <p:cTn id="32" dur="2500" fill="hold"/>
                                            <p:tgtEl>
                                              <p:spTgt spid="35"/>
                                            </p:tgtEl>
                                            <p:attrNameLst>
                                              <p:attrName>ppt_y</p:attrName>
                                            </p:attrNameLst>
                                          </p:cBhvr>
                                          <p:tavLst>
                                            <p:tav tm="0">
                                              <p:val>
                                                <p:strVal val="#ppt_y"/>
                                              </p:val>
                                            </p:tav>
                                            <p:tav tm="100000">
                                              <p:val>
                                                <p:strVal val="#ppt_y"/>
                                              </p:val>
                                            </p:tav>
                                          </p:tavLst>
                                        </p:anim>
                                      </p:childTnLst>
                                    </p:cTn>
                                  </p:par>
                                  <p:par>
                                    <p:cTn id="33" presetID="2" presetClass="entr" presetSubtype="8" accel="20000" fill="hold" grpId="0" nodeType="withEffect">
                                      <p:stCondLst>
                                        <p:cond delay="25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2500" fill="hold"/>
                                            <p:tgtEl>
                                              <p:spTgt spid="36"/>
                                            </p:tgtEl>
                                            <p:attrNameLst>
                                              <p:attrName>ppt_x</p:attrName>
                                            </p:attrNameLst>
                                          </p:cBhvr>
                                          <p:tavLst>
                                            <p:tav tm="0">
                                              <p:val>
                                                <p:strVal val="0-#ppt_w/2"/>
                                              </p:val>
                                            </p:tav>
                                            <p:tav tm="100000">
                                              <p:val>
                                                <p:strVal val="#ppt_x"/>
                                              </p:val>
                                            </p:tav>
                                          </p:tavLst>
                                        </p:anim>
                                        <p:anim calcmode="lin" valueType="num">
                                          <p:cBhvr additive="base">
                                            <p:cTn id="36" dur="2500" fill="hold"/>
                                            <p:tgtEl>
                                              <p:spTgt spid="36"/>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5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4249682" y="2131911"/>
            <a:ext cx="2286001" cy="3134579"/>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4411" y="4029036"/>
              <a:ext cx="914400" cy="914400"/>
            </a:xfrm>
            <a:prstGeom prst="rect">
              <a:avLst/>
            </a:prstGeom>
          </p:spPr>
        </p:pic>
      </p:grpSp>
      <p:grpSp>
        <p:nvGrpSpPr>
          <p:cNvPr id="29" name="Group 28">
            <a:extLst>
              <a:ext uri="{FF2B5EF4-FFF2-40B4-BE49-F238E27FC236}">
                <a16:creationId xmlns:a16="http://schemas.microsoft.com/office/drawing/2014/main" id="{FFE1E3F8-714D-4E03-BBFB-B7774312AE13}"/>
              </a:ext>
            </a:extLst>
          </p:cNvPr>
          <p:cNvGrpSpPr/>
          <p:nvPr/>
        </p:nvGrpSpPr>
        <p:grpSpPr>
          <a:xfrm>
            <a:off x="6269427" y="1561694"/>
            <a:ext cx="2286001" cy="3134578"/>
            <a:chOff x="6269427" y="1561694"/>
            <a:chExt cx="2286001" cy="3134578"/>
          </a:xfrm>
        </p:grpSpPr>
        <p:sp>
          <p:nvSpPr>
            <p:cNvPr id="19" name="Freeform: Shape 18">
              <a:extLst>
                <a:ext uri="{FF2B5EF4-FFF2-40B4-BE49-F238E27FC236}">
                  <a16:creationId xmlns:a16="http://schemas.microsoft.com/office/drawing/2014/main" id="{A9B61C19-F049-A4CC-1078-EBA5F129F0CD}"/>
                </a:ext>
              </a:extLst>
            </p:cNvPr>
            <p:cNvSpPr/>
            <p:nvPr/>
          </p:nvSpPr>
          <p:spPr>
            <a:xfrm rot="2700000">
              <a:off x="5845139" y="1985982"/>
              <a:ext cx="3134578" cy="2286001"/>
            </a:xfrm>
            <a:custGeom>
              <a:avLst/>
              <a:gdLst>
                <a:gd name="connsiteX0" fmla="*/ 0 w 3134578"/>
                <a:gd name="connsiteY0" fmla="*/ 1437422 h 2286001"/>
                <a:gd name="connsiteX1" fmla="*/ 6037 w 3134578"/>
                <a:gd name="connsiteY1" fmla="*/ 1396187 h 2286001"/>
                <a:gd name="connsiteX2" fmla="*/ 778225 w 3134578"/>
                <a:gd name="connsiteY2" fmla="*/ 6667 h 2286001"/>
                <a:gd name="connsiteX3" fmla="*/ 848579 w 3134578"/>
                <a:gd name="connsiteY3" fmla="*/ 0 h 2286001"/>
                <a:gd name="connsiteX4" fmla="*/ 848579 w 3134578"/>
                <a:gd name="connsiteY4" fmla="*/ 0 h 2286001"/>
                <a:gd name="connsiteX5" fmla="*/ 848579 w 3134578"/>
                <a:gd name="connsiteY5" fmla="*/ 0 h 2286001"/>
                <a:gd name="connsiteX6" fmla="*/ 848579 w 3134578"/>
                <a:gd name="connsiteY6" fmla="*/ 0 h 2286001"/>
                <a:gd name="connsiteX7" fmla="*/ 848580 w 3134578"/>
                <a:gd name="connsiteY7" fmla="*/ 0 h 2286001"/>
                <a:gd name="connsiteX8" fmla="*/ 1082309 w 3134578"/>
                <a:gd name="connsiteY8" fmla="*/ 11803 h 2286001"/>
                <a:gd name="connsiteX9" fmla="*/ 3134578 w 3134578"/>
                <a:gd name="connsiteY9" fmla="*/ 2286001 h 2286001"/>
                <a:gd name="connsiteX10" fmla="*/ 1738392 w 3134578"/>
                <a:gd name="connsiteY10" fmla="*/ 1443459 h 2286001"/>
                <a:gd name="connsiteX11" fmla="*/ 1697158 w 3134578"/>
                <a:gd name="connsiteY11" fmla="*/ 1437422 h 2286001"/>
                <a:gd name="connsiteX12" fmla="*/ 1697158 w 3134578"/>
                <a:gd name="connsiteY12" fmla="*/ 1437422 h 2286001"/>
                <a:gd name="connsiteX13" fmla="*/ 1528365 w 3134578"/>
                <a:gd name="connsiteY13" fmla="*/ 1412711 h 2286001"/>
                <a:gd name="connsiteX14" fmla="*/ 848579 w 3134578"/>
                <a:gd name="connsiteY14" fmla="*/ 1371601 h 2286001"/>
                <a:gd name="connsiteX15" fmla="*/ 168793 w 3134578"/>
                <a:gd name="connsiteY15" fmla="*/ 141271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578" h="2286001">
                  <a:moveTo>
                    <a:pt x="0" y="1437422"/>
                  </a:moveTo>
                  <a:lnTo>
                    <a:pt x="6037" y="1396187"/>
                  </a:lnTo>
                  <a:cubicBezTo>
                    <a:pt x="136175" y="626987"/>
                    <a:pt x="429928" y="72920"/>
                    <a:pt x="778225" y="6667"/>
                  </a:cubicBezTo>
                  <a:lnTo>
                    <a:pt x="848579" y="0"/>
                  </a:lnTo>
                  <a:lnTo>
                    <a:pt x="848579" y="0"/>
                  </a:lnTo>
                  <a:lnTo>
                    <a:pt x="848579" y="0"/>
                  </a:lnTo>
                  <a:lnTo>
                    <a:pt x="848579" y="0"/>
                  </a:lnTo>
                  <a:lnTo>
                    <a:pt x="848580" y="0"/>
                  </a:lnTo>
                  <a:lnTo>
                    <a:pt x="1082309" y="11803"/>
                  </a:lnTo>
                  <a:cubicBezTo>
                    <a:pt x="2235038" y="128869"/>
                    <a:pt x="3134578" y="1102385"/>
                    <a:pt x="3134578" y="2286001"/>
                  </a:cubicBezTo>
                  <a:cubicBezTo>
                    <a:pt x="3134578" y="1907244"/>
                    <a:pt x="2558872" y="1582273"/>
                    <a:pt x="1738392" y="1443459"/>
                  </a:cubicBezTo>
                  <a:lnTo>
                    <a:pt x="1697158" y="1437422"/>
                  </a:lnTo>
                  <a:lnTo>
                    <a:pt x="1697158" y="1437422"/>
                  </a:lnTo>
                  <a:lnTo>
                    <a:pt x="1528365" y="1412711"/>
                  </a:lnTo>
                  <a:cubicBezTo>
                    <a:pt x="1313621" y="1385994"/>
                    <a:pt x="1085302" y="1371601"/>
                    <a:pt x="848579" y="1371601"/>
                  </a:cubicBezTo>
                  <a:cubicBezTo>
                    <a:pt x="611856" y="1371601"/>
                    <a:pt x="383537" y="1385994"/>
                    <a:pt x="168793" y="1412711"/>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4" name="Graphic 23" descr="Rolling hills outline">
              <a:extLst>
                <a:ext uri="{FF2B5EF4-FFF2-40B4-BE49-F238E27FC236}">
                  <a16:creationId xmlns:a16="http://schemas.microsoft.com/office/drawing/2014/main" id="{2558B9DE-DD3F-A2D5-E3B4-49C4DDDA9B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95200" y="1914564"/>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3048125" y="3567672"/>
            <a:ext cx="3134580" cy="2286000"/>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3691453"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61507" y="1655371"/>
              <a:ext cx="914400" cy="914400"/>
            </a:xfrm>
            <a:prstGeom prst="rect">
              <a:avLst/>
            </a:prstGeom>
          </p:spPr>
        </p:pic>
      </p:grpSp>
      <p:sp>
        <p:nvSpPr>
          <p:cNvPr id="33" name="TextBox 32">
            <a:extLst>
              <a:ext uri="{FF2B5EF4-FFF2-40B4-BE49-F238E27FC236}">
                <a16:creationId xmlns:a16="http://schemas.microsoft.com/office/drawing/2014/main" id="{0EFFF676-64EF-80D4-E1A7-48BDC306B1C6}"/>
              </a:ext>
            </a:extLst>
          </p:cNvPr>
          <p:cNvSpPr txBox="1"/>
          <p:nvPr/>
        </p:nvSpPr>
        <p:spPr>
          <a:xfrm>
            <a:off x="11583585" y="4543631"/>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2</a:t>
            </a:r>
          </a:p>
          <a:p>
            <a:pPr algn="ctr"/>
            <a:r>
              <a:rPr lang="en-NZ" dirty="0">
                <a:latin typeface="Aptos ExtraBold" panose="020F0502020204030204" pitchFamily="34" charset="0"/>
              </a:rPr>
              <a:t>Prioritizing</a:t>
            </a:r>
          </a:p>
        </p:txBody>
      </p:sp>
      <p:sp>
        <p:nvSpPr>
          <p:cNvPr id="34" name="TextBox 33">
            <a:extLst>
              <a:ext uri="{FF2B5EF4-FFF2-40B4-BE49-F238E27FC236}">
                <a16:creationId xmlns:a16="http://schemas.microsoft.com/office/drawing/2014/main" id="{F1BEEF5D-BF34-B3FD-F952-52A9EB036308}"/>
              </a:ext>
            </a:extLst>
          </p:cNvPr>
          <p:cNvSpPr txBox="1"/>
          <p:nvPr/>
        </p:nvSpPr>
        <p:spPr>
          <a:xfrm>
            <a:off x="8152735" y="1543439"/>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1</a:t>
            </a:r>
          </a:p>
          <a:p>
            <a:pPr algn="ctr"/>
            <a:r>
              <a:rPr lang="en-NZ" dirty="0">
                <a:latin typeface="Aptos ExtraBold" panose="020F0502020204030204" pitchFamily="34" charset="0"/>
              </a:rPr>
              <a:t>Identifying </a:t>
            </a:r>
          </a:p>
        </p:txBody>
      </p:sp>
      <p:sp>
        <p:nvSpPr>
          <p:cNvPr id="35" name="TextBox 34">
            <a:extLst>
              <a:ext uri="{FF2B5EF4-FFF2-40B4-BE49-F238E27FC236}">
                <a16:creationId xmlns:a16="http://schemas.microsoft.com/office/drawing/2014/main" id="{967E45F6-4003-D19B-6B3F-5AB626601CEB}"/>
              </a:ext>
            </a:extLst>
          </p:cNvPr>
          <p:cNvSpPr txBox="1"/>
          <p:nvPr/>
        </p:nvSpPr>
        <p:spPr>
          <a:xfrm>
            <a:off x="-1877225" y="4081663"/>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3</a:t>
            </a:r>
          </a:p>
          <a:p>
            <a:pPr algn="ctr"/>
            <a:r>
              <a:rPr lang="en-NZ"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877224" y="1483677"/>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2" name="TextBox 1">
            <a:extLst>
              <a:ext uri="{FF2B5EF4-FFF2-40B4-BE49-F238E27FC236}">
                <a16:creationId xmlns:a16="http://schemas.microsoft.com/office/drawing/2014/main" id="{4583C8EA-979E-507D-F983-693E31C6EA44}"/>
              </a:ext>
            </a:extLst>
          </p:cNvPr>
          <p:cNvSpPr txBox="1"/>
          <p:nvPr/>
        </p:nvSpPr>
        <p:spPr>
          <a:xfrm>
            <a:off x="5381411" y="2976465"/>
            <a:ext cx="1446267" cy="923330"/>
          </a:xfrm>
          <a:prstGeom prst="rect">
            <a:avLst/>
          </a:prstGeom>
          <a:noFill/>
        </p:spPr>
        <p:txBody>
          <a:bodyPr wrap="square" rtlCol="0">
            <a:spAutoFit/>
          </a:bodyPr>
          <a:lstStyle/>
          <a:p>
            <a:pPr algn="ctr"/>
            <a:r>
              <a:rPr lang="en-NZ" b="1" dirty="0"/>
              <a:t>WEED</a:t>
            </a:r>
          </a:p>
          <a:p>
            <a:pPr algn="ctr"/>
            <a:r>
              <a:rPr lang="en-NZ" b="1" dirty="0"/>
              <a:t>SPECIES </a:t>
            </a:r>
          </a:p>
          <a:p>
            <a:pPr algn="ctr"/>
            <a:r>
              <a:rPr lang="en-NZ" b="1" dirty="0"/>
              <a:t>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pic>
        <p:nvPicPr>
          <p:cNvPr id="4" name="Picture 3">
            <a:extLst>
              <a:ext uri="{FF2B5EF4-FFF2-40B4-BE49-F238E27FC236}">
                <a16:creationId xmlns:a16="http://schemas.microsoft.com/office/drawing/2014/main" id="{CA16AFC2-20F9-A75A-FA5B-545629859C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spTree>
    <p:extLst>
      <p:ext uri="{BB962C8B-B14F-4D97-AF65-F5344CB8AC3E}">
        <p14:creationId xmlns:p14="http://schemas.microsoft.com/office/powerpoint/2010/main" val="50455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4249682" y="2131911"/>
            <a:ext cx="2286001" cy="3134579"/>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29" name="Group 28">
            <a:extLst>
              <a:ext uri="{FF2B5EF4-FFF2-40B4-BE49-F238E27FC236}">
                <a16:creationId xmlns:a16="http://schemas.microsoft.com/office/drawing/2014/main" id="{FFE1E3F8-714D-4E03-BBFB-B7774312AE13}"/>
              </a:ext>
            </a:extLst>
          </p:cNvPr>
          <p:cNvGrpSpPr/>
          <p:nvPr/>
        </p:nvGrpSpPr>
        <p:grpSpPr>
          <a:xfrm>
            <a:off x="-1805984" y="3186335"/>
            <a:ext cx="6493952" cy="8904545"/>
            <a:chOff x="6269427" y="1561694"/>
            <a:chExt cx="2286001" cy="3134578"/>
          </a:xfrm>
        </p:grpSpPr>
        <p:sp>
          <p:nvSpPr>
            <p:cNvPr id="19" name="Freeform: Shape 18">
              <a:extLst>
                <a:ext uri="{FF2B5EF4-FFF2-40B4-BE49-F238E27FC236}">
                  <a16:creationId xmlns:a16="http://schemas.microsoft.com/office/drawing/2014/main" id="{A9B61C19-F049-A4CC-1078-EBA5F129F0CD}"/>
                </a:ext>
              </a:extLst>
            </p:cNvPr>
            <p:cNvSpPr/>
            <p:nvPr/>
          </p:nvSpPr>
          <p:spPr>
            <a:xfrm rot="2700000">
              <a:off x="5845139" y="1985982"/>
              <a:ext cx="3134578" cy="2286001"/>
            </a:xfrm>
            <a:custGeom>
              <a:avLst/>
              <a:gdLst>
                <a:gd name="connsiteX0" fmla="*/ 0 w 3134578"/>
                <a:gd name="connsiteY0" fmla="*/ 1437422 h 2286001"/>
                <a:gd name="connsiteX1" fmla="*/ 6037 w 3134578"/>
                <a:gd name="connsiteY1" fmla="*/ 1396187 h 2286001"/>
                <a:gd name="connsiteX2" fmla="*/ 778225 w 3134578"/>
                <a:gd name="connsiteY2" fmla="*/ 6667 h 2286001"/>
                <a:gd name="connsiteX3" fmla="*/ 848579 w 3134578"/>
                <a:gd name="connsiteY3" fmla="*/ 0 h 2286001"/>
                <a:gd name="connsiteX4" fmla="*/ 848579 w 3134578"/>
                <a:gd name="connsiteY4" fmla="*/ 0 h 2286001"/>
                <a:gd name="connsiteX5" fmla="*/ 848579 w 3134578"/>
                <a:gd name="connsiteY5" fmla="*/ 0 h 2286001"/>
                <a:gd name="connsiteX6" fmla="*/ 848579 w 3134578"/>
                <a:gd name="connsiteY6" fmla="*/ 0 h 2286001"/>
                <a:gd name="connsiteX7" fmla="*/ 848580 w 3134578"/>
                <a:gd name="connsiteY7" fmla="*/ 0 h 2286001"/>
                <a:gd name="connsiteX8" fmla="*/ 1082309 w 3134578"/>
                <a:gd name="connsiteY8" fmla="*/ 11803 h 2286001"/>
                <a:gd name="connsiteX9" fmla="*/ 3134578 w 3134578"/>
                <a:gd name="connsiteY9" fmla="*/ 2286001 h 2286001"/>
                <a:gd name="connsiteX10" fmla="*/ 1738392 w 3134578"/>
                <a:gd name="connsiteY10" fmla="*/ 1443459 h 2286001"/>
                <a:gd name="connsiteX11" fmla="*/ 1697158 w 3134578"/>
                <a:gd name="connsiteY11" fmla="*/ 1437422 h 2286001"/>
                <a:gd name="connsiteX12" fmla="*/ 1697158 w 3134578"/>
                <a:gd name="connsiteY12" fmla="*/ 1437422 h 2286001"/>
                <a:gd name="connsiteX13" fmla="*/ 1528365 w 3134578"/>
                <a:gd name="connsiteY13" fmla="*/ 1412711 h 2286001"/>
                <a:gd name="connsiteX14" fmla="*/ 848579 w 3134578"/>
                <a:gd name="connsiteY14" fmla="*/ 1371601 h 2286001"/>
                <a:gd name="connsiteX15" fmla="*/ 168793 w 3134578"/>
                <a:gd name="connsiteY15" fmla="*/ 141271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578" h="2286001">
                  <a:moveTo>
                    <a:pt x="0" y="1437422"/>
                  </a:moveTo>
                  <a:lnTo>
                    <a:pt x="6037" y="1396187"/>
                  </a:lnTo>
                  <a:cubicBezTo>
                    <a:pt x="136175" y="626987"/>
                    <a:pt x="429928" y="72920"/>
                    <a:pt x="778225" y="6667"/>
                  </a:cubicBezTo>
                  <a:lnTo>
                    <a:pt x="848579" y="0"/>
                  </a:lnTo>
                  <a:lnTo>
                    <a:pt x="848579" y="0"/>
                  </a:lnTo>
                  <a:lnTo>
                    <a:pt x="848579" y="0"/>
                  </a:lnTo>
                  <a:lnTo>
                    <a:pt x="848579" y="0"/>
                  </a:lnTo>
                  <a:lnTo>
                    <a:pt x="848580" y="0"/>
                  </a:lnTo>
                  <a:lnTo>
                    <a:pt x="1082309" y="11803"/>
                  </a:lnTo>
                  <a:cubicBezTo>
                    <a:pt x="2235038" y="128869"/>
                    <a:pt x="3134578" y="1102385"/>
                    <a:pt x="3134578" y="2286001"/>
                  </a:cubicBezTo>
                  <a:cubicBezTo>
                    <a:pt x="3134578" y="1907244"/>
                    <a:pt x="2558872" y="1582273"/>
                    <a:pt x="1738392" y="1443459"/>
                  </a:cubicBezTo>
                  <a:lnTo>
                    <a:pt x="1697158" y="1437422"/>
                  </a:lnTo>
                  <a:lnTo>
                    <a:pt x="1697158" y="1437422"/>
                  </a:lnTo>
                  <a:lnTo>
                    <a:pt x="1528365" y="1412711"/>
                  </a:lnTo>
                  <a:cubicBezTo>
                    <a:pt x="1313621" y="1385994"/>
                    <a:pt x="1085302" y="1371601"/>
                    <a:pt x="848579" y="1371601"/>
                  </a:cubicBezTo>
                  <a:cubicBezTo>
                    <a:pt x="611856" y="1371601"/>
                    <a:pt x="383537" y="1385994"/>
                    <a:pt x="168793" y="1412711"/>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4" name="Graphic 23" descr="Rolling hills outline">
              <a:extLst>
                <a:ext uri="{FF2B5EF4-FFF2-40B4-BE49-F238E27FC236}">
                  <a16:creationId xmlns:a16="http://schemas.microsoft.com/office/drawing/2014/main" id="{2558B9DE-DD3F-A2D5-E3B4-49C4DDDA9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200" y="1914564"/>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3048125" y="3567672"/>
            <a:ext cx="3134580" cy="2286000"/>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3691453"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1507" y="1655371"/>
              <a:ext cx="914400" cy="914400"/>
            </a:xfrm>
            <a:prstGeom prst="rect">
              <a:avLst/>
            </a:prstGeom>
          </p:spPr>
        </p:pic>
      </p:grpSp>
      <p:sp>
        <p:nvSpPr>
          <p:cNvPr id="34" name="TextBox 33">
            <a:extLst>
              <a:ext uri="{FF2B5EF4-FFF2-40B4-BE49-F238E27FC236}">
                <a16:creationId xmlns:a16="http://schemas.microsoft.com/office/drawing/2014/main" id="{F1BEEF5D-BF34-B3FD-F952-52A9EB036308}"/>
              </a:ext>
            </a:extLst>
          </p:cNvPr>
          <p:cNvSpPr txBox="1"/>
          <p:nvPr/>
        </p:nvSpPr>
        <p:spPr>
          <a:xfrm>
            <a:off x="5831893" y="455813"/>
            <a:ext cx="2272801" cy="1200329"/>
          </a:xfrm>
          <a:prstGeom prst="rect">
            <a:avLst/>
          </a:prstGeom>
          <a:noFill/>
        </p:spPr>
        <p:txBody>
          <a:bodyPr wrap="square" rtlCol="0">
            <a:spAutoFit/>
          </a:bodyPr>
          <a:lstStyle/>
          <a:p>
            <a:pPr algn="ctr"/>
            <a:r>
              <a:rPr lang="en-NZ" sz="4400" b="1" dirty="0">
                <a:latin typeface="Aptos ExtraBold" panose="020F0502020204030204" pitchFamily="34" charset="0"/>
              </a:rPr>
              <a:t>1</a:t>
            </a:r>
          </a:p>
          <a:p>
            <a:pPr algn="ctr"/>
            <a:r>
              <a:rPr lang="en-NZ" sz="2800" dirty="0">
                <a:latin typeface="Aptos ExtraBold" panose="020F0502020204030204" pitchFamily="34" charset="0"/>
              </a:rPr>
              <a:t>Identifying </a:t>
            </a:r>
          </a:p>
        </p:txBody>
      </p:sp>
      <p:sp>
        <p:nvSpPr>
          <p:cNvPr id="35" name="TextBox 34">
            <a:extLst>
              <a:ext uri="{FF2B5EF4-FFF2-40B4-BE49-F238E27FC236}">
                <a16:creationId xmlns:a16="http://schemas.microsoft.com/office/drawing/2014/main" id="{967E45F6-4003-D19B-6B3F-5AB626601CEB}"/>
              </a:ext>
            </a:extLst>
          </p:cNvPr>
          <p:cNvSpPr txBox="1"/>
          <p:nvPr/>
        </p:nvSpPr>
        <p:spPr>
          <a:xfrm>
            <a:off x="-1877225" y="4081663"/>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3</a:t>
            </a:r>
          </a:p>
          <a:p>
            <a:pPr algn="ctr"/>
            <a:r>
              <a:rPr lang="en-NZ"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877224" y="1483677"/>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4" name="TextBox 3">
            <a:extLst>
              <a:ext uri="{FF2B5EF4-FFF2-40B4-BE49-F238E27FC236}">
                <a16:creationId xmlns:a16="http://schemas.microsoft.com/office/drawing/2014/main" id="{D5B6E7F2-EC06-C35C-34A9-20793E7B4C03}"/>
              </a:ext>
            </a:extLst>
          </p:cNvPr>
          <p:cNvSpPr txBox="1"/>
          <p:nvPr/>
        </p:nvSpPr>
        <p:spPr>
          <a:xfrm>
            <a:off x="5997331" y="1702329"/>
            <a:ext cx="4656548" cy="3724096"/>
          </a:xfrm>
          <a:prstGeom prst="rect">
            <a:avLst/>
          </a:prstGeom>
          <a:noFill/>
        </p:spPr>
        <p:txBody>
          <a:bodyPr wrap="square" rtlCol="0">
            <a:spAutoFit/>
          </a:bodyPr>
          <a:lstStyle/>
          <a:p>
            <a:r>
              <a:rPr lang="en-NZ" sz="2000" b="1" dirty="0"/>
              <a:t>Based off observations exotic invasive species within dune areas are the result of:</a:t>
            </a:r>
          </a:p>
          <a:p>
            <a:endParaRPr lang="en-NZ" sz="2000" b="1" dirty="0"/>
          </a:p>
          <a:p>
            <a:r>
              <a:rPr lang="en-NZ" sz="2000" b="1" dirty="0"/>
              <a:t>Green waste being dumped from local households. Example Cape Ivy.</a:t>
            </a:r>
          </a:p>
          <a:p>
            <a:endParaRPr lang="en-NZ" sz="2000" b="1" dirty="0"/>
          </a:p>
          <a:p>
            <a:r>
              <a:rPr lang="en-NZ" sz="2000" b="1" dirty="0"/>
              <a:t>Transported by wind, birds etc.</a:t>
            </a:r>
          </a:p>
          <a:p>
            <a:r>
              <a:rPr lang="en-NZ" sz="2000" b="1" dirty="0"/>
              <a:t>Examples Boneseed &amp; ragwort.</a:t>
            </a:r>
          </a:p>
          <a:p>
            <a:endParaRPr lang="en-NZ" sz="2000" b="1" dirty="0"/>
          </a:p>
          <a:p>
            <a:endParaRPr lang="en-NZ" dirty="0"/>
          </a:p>
          <a:p>
            <a:endParaRPr lang="en-NZ" dirty="0"/>
          </a:p>
        </p:txBody>
      </p:sp>
      <p:pic>
        <p:nvPicPr>
          <p:cNvPr id="2" name="Picture 1">
            <a:extLst>
              <a:ext uri="{FF2B5EF4-FFF2-40B4-BE49-F238E27FC236}">
                <a16:creationId xmlns:a16="http://schemas.microsoft.com/office/drawing/2014/main" id="{66CAC522-28E9-73CE-3CE3-C7EA6C2FE6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grpSp>
        <p:nvGrpSpPr>
          <p:cNvPr id="10" name="Group 9">
            <a:extLst>
              <a:ext uri="{FF2B5EF4-FFF2-40B4-BE49-F238E27FC236}">
                <a16:creationId xmlns:a16="http://schemas.microsoft.com/office/drawing/2014/main" id="{8D20DC91-8DA0-14F8-29F0-0945AC9B8E6F}"/>
              </a:ext>
            </a:extLst>
          </p:cNvPr>
          <p:cNvGrpSpPr/>
          <p:nvPr/>
        </p:nvGrpSpPr>
        <p:grpSpPr>
          <a:xfrm>
            <a:off x="8314876" y="2371320"/>
            <a:ext cx="4780657" cy="5953681"/>
            <a:chOff x="8314876" y="2371320"/>
            <a:chExt cx="4780657" cy="5953681"/>
          </a:xfrm>
        </p:grpSpPr>
        <p:pic>
          <p:nvPicPr>
            <p:cNvPr id="9" name="Picture 8" descr="A purple flower with a green stem&#10;&#10;AI-generated content may be incorrect.">
              <a:extLst>
                <a:ext uri="{FF2B5EF4-FFF2-40B4-BE49-F238E27FC236}">
                  <a16:creationId xmlns:a16="http://schemas.microsoft.com/office/drawing/2014/main" id="{423EF762-243A-84D8-0276-FABBDF913C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415034" y="2371320"/>
              <a:ext cx="4680499" cy="5953681"/>
            </a:xfrm>
            <a:prstGeom prst="rect">
              <a:avLst/>
            </a:prstGeom>
          </p:spPr>
        </p:pic>
        <p:pic>
          <p:nvPicPr>
            <p:cNvPr id="7" name="Picture 6" descr="A yellow flowers on a black background">
              <a:extLst>
                <a:ext uri="{FF2B5EF4-FFF2-40B4-BE49-F238E27FC236}">
                  <a16:creationId xmlns:a16="http://schemas.microsoft.com/office/drawing/2014/main" id="{486AE8F5-A7EE-674C-6256-C1DBA50CBA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314876" y="3378518"/>
              <a:ext cx="3428611" cy="3452994"/>
            </a:xfrm>
            <a:prstGeom prst="rect">
              <a:avLst/>
            </a:prstGeom>
            <a:effectLst>
              <a:outerShdw blurRad="50800" dist="38100" dir="5400000" algn="ctr" rotWithShape="0">
                <a:schemeClr val="accent1">
                  <a:alpha val="43000"/>
                </a:schemeClr>
              </a:outerShdw>
            </a:effectLst>
            <a:scene3d>
              <a:camera prst="orthographicFront"/>
              <a:lightRig rig="threePt" dir="t"/>
            </a:scene3d>
            <a:sp3d>
              <a:bevelT w="25400"/>
            </a:sp3d>
          </p:spPr>
        </p:pic>
      </p:grpSp>
    </p:spTree>
    <p:extLst>
      <p:ext uri="{BB962C8B-B14F-4D97-AF65-F5344CB8AC3E}">
        <p14:creationId xmlns:p14="http://schemas.microsoft.com/office/powerpoint/2010/main" val="3306926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15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4249682" y="2131911"/>
            <a:ext cx="2286001" cy="3134579"/>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29" name="Group 28">
            <a:extLst>
              <a:ext uri="{FF2B5EF4-FFF2-40B4-BE49-F238E27FC236}">
                <a16:creationId xmlns:a16="http://schemas.microsoft.com/office/drawing/2014/main" id="{FFE1E3F8-714D-4E03-BBFB-B7774312AE13}"/>
              </a:ext>
            </a:extLst>
          </p:cNvPr>
          <p:cNvGrpSpPr/>
          <p:nvPr/>
        </p:nvGrpSpPr>
        <p:grpSpPr>
          <a:xfrm>
            <a:off x="-1805984" y="3186335"/>
            <a:ext cx="6493952" cy="8904545"/>
            <a:chOff x="6269427" y="1561694"/>
            <a:chExt cx="2286001" cy="3134578"/>
          </a:xfrm>
        </p:grpSpPr>
        <p:sp>
          <p:nvSpPr>
            <p:cNvPr id="19" name="Freeform: Shape 18">
              <a:extLst>
                <a:ext uri="{FF2B5EF4-FFF2-40B4-BE49-F238E27FC236}">
                  <a16:creationId xmlns:a16="http://schemas.microsoft.com/office/drawing/2014/main" id="{A9B61C19-F049-A4CC-1078-EBA5F129F0CD}"/>
                </a:ext>
              </a:extLst>
            </p:cNvPr>
            <p:cNvSpPr/>
            <p:nvPr/>
          </p:nvSpPr>
          <p:spPr>
            <a:xfrm rot="2700000">
              <a:off x="5845139" y="1985982"/>
              <a:ext cx="3134578" cy="2286001"/>
            </a:xfrm>
            <a:custGeom>
              <a:avLst/>
              <a:gdLst>
                <a:gd name="connsiteX0" fmla="*/ 0 w 3134578"/>
                <a:gd name="connsiteY0" fmla="*/ 1437422 h 2286001"/>
                <a:gd name="connsiteX1" fmla="*/ 6037 w 3134578"/>
                <a:gd name="connsiteY1" fmla="*/ 1396187 h 2286001"/>
                <a:gd name="connsiteX2" fmla="*/ 778225 w 3134578"/>
                <a:gd name="connsiteY2" fmla="*/ 6667 h 2286001"/>
                <a:gd name="connsiteX3" fmla="*/ 848579 w 3134578"/>
                <a:gd name="connsiteY3" fmla="*/ 0 h 2286001"/>
                <a:gd name="connsiteX4" fmla="*/ 848579 w 3134578"/>
                <a:gd name="connsiteY4" fmla="*/ 0 h 2286001"/>
                <a:gd name="connsiteX5" fmla="*/ 848579 w 3134578"/>
                <a:gd name="connsiteY5" fmla="*/ 0 h 2286001"/>
                <a:gd name="connsiteX6" fmla="*/ 848579 w 3134578"/>
                <a:gd name="connsiteY6" fmla="*/ 0 h 2286001"/>
                <a:gd name="connsiteX7" fmla="*/ 848580 w 3134578"/>
                <a:gd name="connsiteY7" fmla="*/ 0 h 2286001"/>
                <a:gd name="connsiteX8" fmla="*/ 1082309 w 3134578"/>
                <a:gd name="connsiteY8" fmla="*/ 11803 h 2286001"/>
                <a:gd name="connsiteX9" fmla="*/ 3134578 w 3134578"/>
                <a:gd name="connsiteY9" fmla="*/ 2286001 h 2286001"/>
                <a:gd name="connsiteX10" fmla="*/ 1738392 w 3134578"/>
                <a:gd name="connsiteY10" fmla="*/ 1443459 h 2286001"/>
                <a:gd name="connsiteX11" fmla="*/ 1697158 w 3134578"/>
                <a:gd name="connsiteY11" fmla="*/ 1437422 h 2286001"/>
                <a:gd name="connsiteX12" fmla="*/ 1697158 w 3134578"/>
                <a:gd name="connsiteY12" fmla="*/ 1437422 h 2286001"/>
                <a:gd name="connsiteX13" fmla="*/ 1528365 w 3134578"/>
                <a:gd name="connsiteY13" fmla="*/ 1412711 h 2286001"/>
                <a:gd name="connsiteX14" fmla="*/ 848579 w 3134578"/>
                <a:gd name="connsiteY14" fmla="*/ 1371601 h 2286001"/>
                <a:gd name="connsiteX15" fmla="*/ 168793 w 3134578"/>
                <a:gd name="connsiteY15" fmla="*/ 141271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578" h="2286001">
                  <a:moveTo>
                    <a:pt x="0" y="1437422"/>
                  </a:moveTo>
                  <a:lnTo>
                    <a:pt x="6037" y="1396187"/>
                  </a:lnTo>
                  <a:cubicBezTo>
                    <a:pt x="136175" y="626987"/>
                    <a:pt x="429928" y="72920"/>
                    <a:pt x="778225" y="6667"/>
                  </a:cubicBezTo>
                  <a:lnTo>
                    <a:pt x="848579" y="0"/>
                  </a:lnTo>
                  <a:lnTo>
                    <a:pt x="848579" y="0"/>
                  </a:lnTo>
                  <a:lnTo>
                    <a:pt x="848579" y="0"/>
                  </a:lnTo>
                  <a:lnTo>
                    <a:pt x="848579" y="0"/>
                  </a:lnTo>
                  <a:lnTo>
                    <a:pt x="848580" y="0"/>
                  </a:lnTo>
                  <a:lnTo>
                    <a:pt x="1082309" y="11803"/>
                  </a:lnTo>
                  <a:cubicBezTo>
                    <a:pt x="2235038" y="128869"/>
                    <a:pt x="3134578" y="1102385"/>
                    <a:pt x="3134578" y="2286001"/>
                  </a:cubicBezTo>
                  <a:cubicBezTo>
                    <a:pt x="3134578" y="1907244"/>
                    <a:pt x="2558872" y="1582273"/>
                    <a:pt x="1738392" y="1443459"/>
                  </a:cubicBezTo>
                  <a:lnTo>
                    <a:pt x="1697158" y="1437422"/>
                  </a:lnTo>
                  <a:lnTo>
                    <a:pt x="1697158" y="1437422"/>
                  </a:lnTo>
                  <a:lnTo>
                    <a:pt x="1528365" y="1412711"/>
                  </a:lnTo>
                  <a:cubicBezTo>
                    <a:pt x="1313621" y="1385994"/>
                    <a:pt x="1085302" y="1371601"/>
                    <a:pt x="848579" y="1371601"/>
                  </a:cubicBezTo>
                  <a:cubicBezTo>
                    <a:pt x="611856" y="1371601"/>
                    <a:pt x="383537" y="1385994"/>
                    <a:pt x="168793" y="1412711"/>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4" name="Graphic 23" descr="Rolling hills outline">
              <a:extLst>
                <a:ext uri="{FF2B5EF4-FFF2-40B4-BE49-F238E27FC236}">
                  <a16:creationId xmlns:a16="http://schemas.microsoft.com/office/drawing/2014/main" id="{2558B9DE-DD3F-A2D5-E3B4-49C4DDDA9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200" y="1914564"/>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3048125" y="3567672"/>
            <a:ext cx="3134580" cy="2286000"/>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3691453"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1507" y="1655371"/>
              <a:ext cx="914400" cy="914400"/>
            </a:xfrm>
            <a:prstGeom prst="rect">
              <a:avLst/>
            </a:prstGeom>
          </p:spPr>
        </p:pic>
      </p:grpSp>
      <p:sp>
        <p:nvSpPr>
          <p:cNvPr id="34" name="TextBox 33">
            <a:extLst>
              <a:ext uri="{FF2B5EF4-FFF2-40B4-BE49-F238E27FC236}">
                <a16:creationId xmlns:a16="http://schemas.microsoft.com/office/drawing/2014/main" id="{F1BEEF5D-BF34-B3FD-F952-52A9EB036308}"/>
              </a:ext>
            </a:extLst>
          </p:cNvPr>
          <p:cNvSpPr txBox="1"/>
          <p:nvPr/>
        </p:nvSpPr>
        <p:spPr>
          <a:xfrm>
            <a:off x="5831893" y="455813"/>
            <a:ext cx="2272801" cy="1200329"/>
          </a:xfrm>
          <a:prstGeom prst="rect">
            <a:avLst/>
          </a:prstGeom>
          <a:noFill/>
        </p:spPr>
        <p:txBody>
          <a:bodyPr wrap="square" rtlCol="0">
            <a:spAutoFit/>
          </a:bodyPr>
          <a:lstStyle/>
          <a:p>
            <a:pPr algn="ctr"/>
            <a:r>
              <a:rPr lang="en-NZ" sz="4400" b="1" dirty="0">
                <a:latin typeface="Aptos ExtraBold" panose="020F0502020204030204" pitchFamily="34" charset="0"/>
              </a:rPr>
              <a:t>1</a:t>
            </a:r>
          </a:p>
          <a:p>
            <a:pPr algn="ctr"/>
            <a:r>
              <a:rPr lang="en-NZ" sz="2800" dirty="0">
                <a:latin typeface="Aptos ExtraBold" panose="020F0502020204030204" pitchFamily="34" charset="0"/>
              </a:rPr>
              <a:t>Identifying </a:t>
            </a:r>
          </a:p>
        </p:txBody>
      </p:sp>
      <p:sp>
        <p:nvSpPr>
          <p:cNvPr id="35" name="TextBox 34">
            <a:extLst>
              <a:ext uri="{FF2B5EF4-FFF2-40B4-BE49-F238E27FC236}">
                <a16:creationId xmlns:a16="http://schemas.microsoft.com/office/drawing/2014/main" id="{967E45F6-4003-D19B-6B3F-5AB626601CEB}"/>
              </a:ext>
            </a:extLst>
          </p:cNvPr>
          <p:cNvSpPr txBox="1"/>
          <p:nvPr/>
        </p:nvSpPr>
        <p:spPr>
          <a:xfrm>
            <a:off x="-1877225" y="4081663"/>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3</a:t>
            </a:r>
          </a:p>
          <a:p>
            <a:pPr algn="ctr"/>
            <a:r>
              <a:rPr lang="en-NZ"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877224" y="1483677"/>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4" name="TextBox 3">
            <a:extLst>
              <a:ext uri="{FF2B5EF4-FFF2-40B4-BE49-F238E27FC236}">
                <a16:creationId xmlns:a16="http://schemas.microsoft.com/office/drawing/2014/main" id="{D5B6E7F2-EC06-C35C-34A9-20793E7B4C03}"/>
              </a:ext>
            </a:extLst>
          </p:cNvPr>
          <p:cNvSpPr txBox="1"/>
          <p:nvPr/>
        </p:nvSpPr>
        <p:spPr>
          <a:xfrm>
            <a:off x="5997331" y="1702329"/>
            <a:ext cx="4656548" cy="3416320"/>
          </a:xfrm>
          <a:prstGeom prst="rect">
            <a:avLst/>
          </a:prstGeom>
          <a:noFill/>
        </p:spPr>
        <p:txBody>
          <a:bodyPr wrap="square" rtlCol="0">
            <a:spAutoFit/>
          </a:bodyPr>
          <a:lstStyle/>
          <a:p>
            <a:r>
              <a:rPr lang="en-NZ" sz="2000" b="1" dirty="0"/>
              <a:t>Biosecurity advocate/ educate by efficient forms of mediums.</a:t>
            </a:r>
          </a:p>
          <a:p>
            <a:endParaRPr lang="en-NZ" sz="2000" b="1" dirty="0"/>
          </a:p>
          <a:p>
            <a:r>
              <a:rPr lang="en-NZ" sz="2000" b="1" dirty="0"/>
              <a:t>Website ‘Pest Hub’ with info around, how to identify, why is it pesty, how to control.</a:t>
            </a:r>
          </a:p>
          <a:p>
            <a:endParaRPr lang="en-NZ" sz="2000" b="1" dirty="0"/>
          </a:p>
          <a:p>
            <a:r>
              <a:rPr lang="en-NZ" sz="2000" b="1" dirty="0"/>
              <a:t>Instructional guides, include reports and pest specific videos. </a:t>
            </a:r>
          </a:p>
          <a:p>
            <a:endParaRPr lang="en-NZ" sz="2000" b="1" dirty="0"/>
          </a:p>
          <a:p>
            <a:endParaRPr lang="en-NZ" dirty="0"/>
          </a:p>
          <a:p>
            <a:endParaRPr lang="en-NZ" dirty="0"/>
          </a:p>
        </p:txBody>
      </p:sp>
      <p:pic>
        <p:nvPicPr>
          <p:cNvPr id="2" name="Picture 1">
            <a:extLst>
              <a:ext uri="{FF2B5EF4-FFF2-40B4-BE49-F238E27FC236}">
                <a16:creationId xmlns:a16="http://schemas.microsoft.com/office/drawing/2014/main" id="{8CC1E68A-431D-F05D-51F1-9C37A99B72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92000" y="-1008993"/>
            <a:ext cx="1264780" cy="1309353"/>
          </a:xfrm>
          <a:prstGeom prst="rect">
            <a:avLst/>
          </a:prstGeom>
        </p:spPr>
      </p:pic>
      <p:pic>
        <p:nvPicPr>
          <p:cNvPr id="5" name="Picture 4">
            <a:extLst>
              <a:ext uri="{FF2B5EF4-FFF2-40B4-BE49-F238E27FC236}">
                <a16:creationId xmlns:a16="http://schemas.microsoft.com/office/drawing/2014/main" id="{F5BB87AF-5AC0-8FE5-B7AB-E01DF67561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grpSp>
        <p:nvGrpSpPr>
          <p:cNvPr id="12" name="Group 11">
            <a:extLst>
              <a:ext uri="{FF2B5EF4-FFF2-40B4-BE49-F238E27FC236}">
                <a16:creationId xmlns:a16="http://schemas.microsoft.com/office/drawing/2014/main" id="{E6D01854-5CB9-C7B0-F933-1CAB161F9E10}"/>
              </a:ext>
            </a:extLst>
          </p:cNvPr>
          <p:cNvGrpSpPr/>
          <p:nvPr/>
        </p:nvGrpSpPr>
        <p:grpSpPr>
          <a:xfrm>
            <a:off x="356562" y="574032"/>
            <a:ext cx="5572644" cy="5701549"/>
            <a:chOff x="356562" y="574032"/>
            <a:chExt cx="5572644" cy="5701549"/>
          </a:xfrm>
        </p:grpSpPr>
        <p:pic>
          <p:nvPicPr>
            <p:cNvPr id="11" name="Picture 10" descr="A screenshot of a computer&#10;&#10;AI-generated content may be incorrect.">
              <a:extLst>
                <a:ext uri="{FF2B5EF4-FFF2-40B4-BE49-F238E27FC236}">
                  <a16:creationId xmlns:a16="http://schemas.microsoft.com/office/drawing/2014/main" id="{E1000F16-6C70-E698-14FF-ECDE5BDEB9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6562" y="574032"/>
              <a:ext cx="5388962" cy="2735788"/>
            </a:xfrm>
            <a:prstGeom prst="rect">
              <a:avLst/>
            </a:prstGeom>
            <a:effectLst>
              <a:outerShdw blurRad="50800" dist="76200" dir="5400000" algn="ctr" rotWithShape="0">
                <a:srgbClr val="000000">
                  <a:alpha val="43137"/>
                </a:srgbClr>
              </a:outerShdw>
            </a:effectLst>
          </p:spPr>
        </p:pic>
        <p:pic>
          <p:nvPicPr>
            <p:cNvPr id="7" name="Picture 6" descr="A square orange label with a mouse on it&#10;&#10;AI-generated content may be incorrect.">
              <a:extLst>
                <a:ext uri="{FF2B5EF4-FFF2-40B4-BE49-F238E27FC236}">
                  <a16:creationId xmlns:a16="http://schemas.microsoft.com/office/drawing/2014/main" id="{405B69CB-87C1-E1A1-95CC-CF4A672553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3743">
              <a:off x="2868340" y="2194426"/>
              <a:ext cx="3060866" cy="4081155"/>
            </a:xfrm>
            <a:prstGeom prst="rect">
              <a:avLst/>
            </a:prstGeom>
            <a:effectLst>
              <a:glow>
                <a:schemeClr val="accent1"/>
              </a:glow>
              <a:outerShdw blurRad="50800" dist="88900" dir="5400000" algn="ctr" rotWithShape="0">
                <a:srgbClr val="000000">
                  <a:alpha val="43137"/>
                </a:srgbClr>
              </a:outerShdw>
            </a:effectLst>
            <a:scene3d>
              <a:camera prst="orthographicFront"/>
              <a:lightRig rig="flat" dir="t">
                <a:rot lat="0" lon="0" rev="1800000"/>
              </a:lightRig>
            </a:scene3d>
          </p:spPr>
        </p:pic>
      </p:grpSp>
    </p:spTree>
    <p:extLst>
      <p:ext uri="{BB962C8B-B14F-4D97-AF65-F5344CB8AC3E}">
        <p14:creationId xmlns:p14="http://schemas.microsoft.com/office/powerpoint/2010/main" val="16460460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4249682" y="2131911"/>
            <a:ext cx="2286001" cy="3134579"/>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29" name="Group 28">
            <a:extLst>
              <a:ext uri="{FF2B5EF4-FFF2-40B4-BE49-F238E27FC236}">
                <a16:creationId xmlns:a16="http://schemas.microsoft.com/office/drawing/2014/main" id="{FFE1E3F8-714D-4E03-BBFB-B7774312AE13}"/>
              </a:ext>
            </a:extLst>
          </p:cNvPr>
          <p:cNvGrpSpPr/>
          <p:nvPr/>
        </p:nvGrpSpPr>
        <p:grpSpPr>
          <a:xfrm>
            <a:off x="12529517" y="3186335"/>
            <a:ext cx="6493952" cy="8904545"/>
            <a:chOff x="6269427" y="1561694"/>
            <a:chExt cx="2286001" cy="3134578"/>
          </a:xfrm>
        </p:grpSpPr>
        <p:sp>
          <p:nvSpPr>
            <p:cNvPr id="19" name="Freeform: Shape 18">
              <a:extLst>
                <a:ext uri="{FF2B5EF4-FFF2-40B4-BE49-F238E27FC236}">
                  <a16:creationId xmlns:a16="http://schemas.microsoft.com/office/drawing/2014/main" id="{A9B61C19-F049-A4CC-1078-EBA5F129F0CD}"/>
                </a:ext>
              </a:extLst>
            </p:cNvPr>
            <p:cNvSpPr/>
            <p:nvPr/>
          </p:nvSpPr>
          <p:spPr>
            <a:xfrm rot="2700000">
              <a:off x="5845139" y="1985982"/>
              <a:ext cx="3134578" cy="2286001"/>
            </a:xfrm>
            <a:custGeom>
              <a:avLst/>
              <a:gdLst>
                <a:gd name="connsiteX0" fmla="*/ 0 w 3134578"/>
                <a:gd name="connsiteY0" fmla="*/ 1437422 h 2286001"/>
                <a:gd name="connsiteX1" fmla="*/ 6037 w 3134578"/>
                <a:gd name="connsiteY1" fmla="*/ 1396187 h 2286001"/>
                <a:gd name="connsiteX2" fmla="*/ 778225 w 3134578"/>
                <a:gd name="connsiteY2" fmla="*/ 6667 h 2286001"/>
                <a:gd name="connsiteX3" fmla="*/ 848579 w 3134578"/>
                <a:gd name="connsiteY3" fmla="*/ 0 h 2286001"/>
                <a:gd name="connsiteX4" fmla="*/ 848579 w 3134578"/>
                <a:gd name="connsiteY4" fmla="*/ 0 h 2286001"/>
                <a:gd name="connsiteX5" fmla="*/ 848579 w 3134578"/>
                <a:gd name="connsiteY5" fmla="*/ 0 h 2286001"/>
                <a:gd name="connsiteX6" fmla="*/ 848579 w 3134578"/>
                <a:gd name="connsiteY6" fmla="*/ 0 h 2286001"/>
                <a:gd name="connsiteX7" fmla="*/ 848580 w 3134578"/>
                <a:gd name="connsiteY7" fmla="*/ 0 h 2286001"/>
                <a:gd name="connsiteX8" fmla="*/ 1082309 w 3134578"/>
                <a:gd name="connsiteY8" fmla="*/ 11803 h 2286001"/>
                <a:gd name="connsiteX9" fmla="*/ 3134578 w 3134578"/>
                <a:gd name="connsiteY9" fmla="*/ 2286001 h 2286001"/>
                <a:gd name="connsiteX10" fmla="*/ 1738392 w 3134578"/>
                <a:gd name="connsiteY10" fmla="*/ 1443459 h 2286001"/>
                <a:gd name="connsiteX11" fmla="*/ 1697158 w 3134578"/>
                <a:gd name="connsiteY11" fmla="*/ 1437422 h 2286001"/>
                <a:gd name="connsiteX12" fmla="*/ 1697158 w 3134578"/>
                <a:gd name="connsiteY12" fmla="*/ 1437422 h 2286001"/>
                <a:gd name="connsiteX13" fmla="*/ 1528365 w 3134578"/>
                <a:gd name="connsiteY13" fmla="*/ 1412711 h 2286001"/>
                <a:gd name="connsiteX14" fmla="*/ 848579 w 3134578"/>
                <a:gd name="connsiteY14" fmla="*/ 1371601 h 2286001"/>
                <a:gd name="connsiteX15" fmla="*/ 168793 w 3134578"/>
                <a:gd name="connsiteY15" fmla="*/ 141271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578" h="2286001">
                  <a:moveTo>
                    <a:pt x="0" y="1437422"/>
                  </a:moveTo>
                  <a:lnTo>
                    <a:pt x="6037" y="1396187"/>
                  </a:lnTo>
                  <a:cubicBezTo>
                    <a:pt x="136175" y="626987"/>
                    <a:pt x="429928" y="72920"/>
                    <a:pt x="778225" y="6667"/>
                  </a:cubicBezTo>
                  <a:lnTo>
                    <a:pt x="848579" y="0"/>
                  </a:lnTo>
                  <a:lnTo>
                    <a:pt x="848579" y="0"/>
                  </a:lnTo>
                  <a:lnTo>
                    <a:pt x="848579" y="0"/>
                  </a:lnTo>
                  <a:lnTo>
                    <a:pt x="848579" y="0"/>
                  </a:lnTo>
                  <a:lnTo>
                    <a:pt x="848580" y="0"/>
                  </a:lnTo>
                  <a:lnTo>
                    <a:pt x="1082309" y="11803"/>
                  </a:lnTo>
                  <a:cubicBezTo>
                    <a:pt x="2235038" y="128869"/>
                    <a:pt x="3134578" y="1102385"/>
                    <a:pt x="3134578" y="2286001"/>
                  </a:cubicBezTo>
                  <a:cubicBezTo>
                    <a:pt x="3134578" y="1907244"/>
                    <a:pt x="2558872" y="1582273"/>
                    <a:pt x="1738392" y="1443459"/>
                  </a:cubicBezTo>
                  <a:lnTo>
                    <a:pt x="1697158" y="1437422"/>
                  </a:lnTo>
                  <a:lnTo>
                    <a:pt x="1697158" y="1437422"/>
                  </a:lnTo>
                  <a:lnTo>
                    <a:pt x="1528365" y="1412711"/>
                  </a:lnTo>
                  <a:cubicBezTo>
                    <a:pt x="1313621" y="1385994"/>
                    <a:pt x="1085302" y="1371601"/>
                    <a:pt x="848579" y="1371601"/>
                  </a:cubicBezTo>
                  <a:cubicBezTo>
                    <a:pt x="611856" y="1371601"/>
                    <a:pt x="383537" y="1385994"/>
                    <a:pt x="168793" y="1412711"/>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4" name="Graphic 23" descr="Rolling hills outline">
              <a:extLst>
                <a:ext uri="{FF2B5EF4-FFF2-40B4-BE49-F238E27FC236}">
                  <a16:creationId xmlns:a16="http://schemas.microsoft.com/office/drawing/2014/main" id="{2558B9DE-DD3F-A2D5-E3B4-49C4DDDA9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200" y="1914564"/>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052747" y="-1708134"/>
            <a:ext cx="8313062" cy="6062585"/>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3691453"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1507" y="1655371"/>
              <a:ext cx="914400" cy="914400"/>
            </a:xfrm>
            <a:prstGeom prst="rect">
              <a:avLst/>
            </a:prstGeom>
          </p:spPr>
        </p:pic>
      </p:grpSp>
      <p:sp>
        <p:nvSpPr>
          <p:cNvPr id="33" name="TextBox 32">
            <a:extLst>
              <a:ext uri="{FF2B5EF4-FFF2-40B4-BE49-F238E27FC236}">
                <a16:creationId xmlns:a16="http://schemas.microsoft.com/office/drawing/2014/main" id="{0EFFF676-64EF-80D4-E1A7-48BDC306B1C6}"/>
              </a:ext>
            </a:extLst>
          </p:cNvPr>
          <p:cNvSpPr txBox="1"/>
          <p:nvPr/>
        </p:nvSpPr>
        <p:spPr>
          <a:xfrm>
            <a:off x="5837727" y="468955"/>
            <a:ext cx="2272801" cy="1200329"/>
          </a:xfrm>
          <a:prstGeom prst="rect">
            <a:avLst/>
          </a:prstGeom>
          <a:noFill/>
        </p:spPr>
        <p:txBody>
          <a:bodyPr wrap="square" rtlCol="0">
            <a:spAutoFit/>
          </a:bodyPr>
          <a:lstStyle/>
          <a:p>
            <a:pPr algn="ctr"/>
            <a:r>
              <a:rPr lang="en-NZ" sz="4400" b="1" dirty="0">
                <a:latin typeface="Aptos ExtraBold" panose="020F0502020204030204" pitchFamily="34" charset="0"/>
              </a:rPr>
              <a:t>2</a:t>
            </a:r>
          </a:p>
          <a:p>
            <a:pPr algn="ctr"/>
            <a:r>
              <a:rPr lang="en-NZ" sz="2800" dirty="0">
                <a:latin typeface="Aptos ExtraBold" panose="020F0502020204030204" pitchFamily="34" charset="0"/>
              </a:rPr>
              <a:t>Prioritizing</a:t>
            </a:r>
          </a:p>
        </p:txBody>
      </p:sp>
      <p:sp>
        <p:nvSpPr>
          <p:cNvPr id="34" name="TextBox 33">
            <a:extLst>
              <a:ext uri="{FF2B5EF4-FFF2-40B4-BE49-F238E27FC236}">
                <a16:creationId xmlns:a16="http://schemas.microsoft.com/office/drawing/2014/main" id="{F1BEEF5D-BF34-B3FD-F952-52A9EB036308}"/>
              </a:ext>
            </a:extLst>
          </p:cNvPr>
          <p:cNvSpPr txBox="1"/>
          <p:nvPr/>
        </p:nvSpPr>
        <p:spPr>
          <a:xfrm>
            <a:off x="12075986" y="1543439"/>
            <a:ext cx="2272801" cy="1200329"/>
          </a:xfrm>
          <a:prstGeom prst="rect">
            <a:avLst/>
          </a:prstGeom>
          <a:noFill/>
        </p:spPr>
        <p:txBody>
          <a:bodyPr wrap="square" rtlCol="0">
            <a:spAutoFit/>
          </a:bodyPr>
          <a:lstStyle/>
          <a:p>
            <a:pPr algn="ctr"/>
            <a:r>
              <a:rPr lang="en-NZ" sz="4400" b="1" dirty="0">
                <a:latin typeface="Aptos ExtraBold" panose="020F0502020204030204" pitchFamily="34" charset="0"/>
              </a:rPr>
              <a:t>1</a:t>
            </a:r>
          </a:p>
          <a:p>
            <a:pPr algn="ctr"/>
            <a:r>
              <a:rPr lang="en-NZ" sz="2800" dirty="0">
                <a:latin typeface="Aptos ExtraBold" panose="020F0502020204030204" pitchFamily="34" charset="0"/>
              </a:rPr>
              <a:t>Identifying </a:t>
            </a:r>
          </a:p>
        </p:txBody>
      </p:sp>
      <p:sp>
        <p:nvSpPr>
          <p:cNvPr id="35" name="TextBox 34">
            <a:extLst>
              <a:ext uri="{FF2B5EF4-FFF2-40B4-BE49-F238E27FC236}">
                <a16:creationId xmlns:a16="http://schemas.microsoft.com/office/drawing/2014/main" id="{967E45F6-4003-D19B-6B3F-5AB626601CEB}"/>
              </a:ext>
            </a:extLst>
          </p:cNvPr>
          <p:cNvSpPr txBox="1"/>
          <p:nvPr/>
        </p:nvSpPr>
        <p:spPr>
          <a:xfrm>
            <a:off x="-1877225" y="4081663"/>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3</a:t>
            </a:r>
          </a:p>
          <a:p>
            <a:pPr algn="ctr"/>
            <a:r>
              <a:rPr lang="en-NZ"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877224" y="1483677"/>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5" name="TextBox 4">
            <a:extLst>
              <a:ext uri="{FF2B5EF4-FFF2-40B4-BE49-F238E27FC236}">
                <a16:creationId xmlns:a16="http://schemas.microsoft.com/office/drawing/2014/main" id="{F8E42929-CB04-25DB-F313-815C9DA24390}"/>
              </a:ext>
            </a:extLst>
          </p:cNvPr>
          <p:cNvSpPr txBox="1"/>
          <p:nvPr/>
        </p:nvSpPr>
        <p:spPr>
          <a:xfrm>
            <a:off x="5997331" y="1702329"/>
            <a:ext cx="4656548" cy="2800767"/>
          </a:xfrm>
          <a:prstGeom prst="rect">
            <a:avLst/>
          </a:prstGeom>
          <a:noFill/>
        </p:spPr>
        <p:txBody>
          <a:bodyPr wrap="square" rtlCol="0">
            <a:spAutoFit/>
          </a:bodyPr>
          <a:lstStyle/>
          <a:p>
            <a:r>
              <a:rPr lang="en-NZ" sz="2000" b="1" dirty="0"/>
              <a:t>Pest species order of removal based on the method off removal of a plant.</a:t>
            </a:r>
          </a:p>
          <a:p>
            <a:endParaRPr lang="en-NZ" sz="2000" b="1" dirty="0"/>
          </a:p>
          <a:p>
            <a:r>
              <a:rPr lang="en-NZ" sz="2000" b="1" dirty="0"/>
              <a:t>Knowledge of invasiveness of a sp. </a:t>
            </a:r>
          </a:p>
          <a:p>
            <a:endParaRPr lang="en-NZ" sz="2000" b="1" dirty="0"/>
          </a:p>
          <a:p>
            <a:r>
              <a:rPr lang="en-NZ" sz="2000" b="1" dirty="0"/>
              <a:t>The category of a pest sp. </a:t>
            </a:r>
          </a:p>
          <a:p>
            <a:endParaRPr lang="en-NZ" sz="2000" b="1" dirty="0"/>
          </a:p>
          <a:p>
            <a:endParaRPr lang="en-NZ" dirty="0"/>
          </a:p>
          <a:p>
            <a:endParaRPr lang="en-NZ" dirty="0"/>
          </a:p>
        </p:txBody>
      </p:sp>
      <p:pic>
        <p:nvPicPr>
          <p:cNvPr id="2" name="Picture 1">
            <a:extLst>
              <a:ext uri="{FF2B5EF4-FFF2-40B4-BE49-F238E27FC236}">
                <a16:creationId xmlns:a16="http://schemas.microsoft.com/office/drawing/2014/main" id="{8EEDAB5B-8555-D601-7FC7-22D234FA23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spTree>
    <p:extLst>
      <p:ext uri="{BB962C8B-B14F-4D97-AF65-F5344CB8AC3E}">
        <p14:creationId xmlns:p14="http://schemas.microsoft.com/office/powerpoint/2010/main" val="2104851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C0C0A9C-3D24-C859-BC22-9336F4370B0B}"/>
              </a:ext>
            </a:extLst>
          </p:cNvPr>
          <p:cNvGrpSpPr/>
          <p:nvPr/>
        </p:nvGrpSpPr>
        <p:grpSpPr>
          <a:xfrm>
            <a:off x="-4249682" y="2131911"/>
            <a:ext cx="2286001" cy="3134579"/>
            <a:chOff x="3636572" y="2161728"/>
            <a:chExt cx="2286001" cy="3134579"/>
          </a:xfrm>
        </p:grpSpPr>
        <p:sp>
          <p:nvSpPr>
            <p:cNvPr id="17" name="Freeform: Shape 16">
              <a:extLst>
                <a:ext uri="{FF2B5EF4-FFF2-40B4-BE49-F238E27FC236}">
                  <a16:creationId xmlns:a16="http://schemas.microsoft.com/office/drawing/2014/main" id="{1A938FBC-397A-AE50-0731-39F7A117DA32}"/>
                </a:ext>
              </a:extLst>
            </p:cNvPr>
            <p:cNvSpPr/>
            <p:nvPr/>
          </p:nvSpPr>
          <p:spPr>
            <a:xfrm rot="2700000">
              <a:off x="3212283" y="2586017"/>
              <a:ext cx="3134579" cy="2286001"/>
            </a:xfrm>
            <a:custGeom>
              <a:avLst/>
              <a:gdLst>
                <a:gd name="connsiteX0" fmla="*/ 1889806 w 3134579"/>
                <a:gd name="connsiteY0" fmla="*/ 2060834 h 2286001"/>
                <a:gd name="connsiteX1" fmla="*/ 1950713 w 3134579"/>
                <a:gd name="connsiteY1" fmla="*/ 2127435 h 2286001"/>
                <a:gd name="connsiteX2" fmla="*/ 1950713 w 3134579"/>
                <a:gd name="connsiteY2" fmla="*/ 2127436 h 2286001"/>
                <a:gd name="connsiteX3" fmla="*/ 0 w 3134579"/>
                <a:gd name="connsiteY3" fmla="*/ 0 h 2286001"/>
                <a:gd name="connsiteX4" fmla="*/ 1396186 w 3134579"/>
                <a:gd name="connsiteY4" fmla="*/ 842542 h 2286001"/>
                <a:gd name="connsiteX5" fmla="*/ 1437421 w 3134579"/>
                <a:gd name="connsiteY5" fmla="*/ 848579 h 2286001"/>
                <a:gd name="connsiteX6" fmla="*/ 1443458 w 3134579"/>
                <a:gd name="connsiteY6" fmla="*/ 889814 h 2286001"/>
                <a:gd name="connsiteX7" fmla="*/ 1889570 w 3134579"/>
                <a:gd name="connsiteY7" fmla="*/ 2060576 h 2286001"/>
                <a:gd name="connsiteX8" fmla="*/ 1889570 w 3134579"/>
                <a:gd name="connsiteY8" fmla="*/ 2060576 h 2286001"/>
                <a:gd name="connsiteX9" fmla="*/ 1830852 w 3134579"/>
                <a:gd name="connsiteY9" fmla="*/ 1983132 h 2286001"/>
                <a:gd name="connsiteX10" fmla="*/ 1443459 w 3134579"/>
                <a:gd name="connsiteY10" fmla="*/ 889815 h 2286001"/>
                <a:gd name="connsiteX11" fmla="*/ 1437422 w 3134579"/>
                <a:gd name="connsiteY11" fmla="*/ 848580 h 2286001"/>
                <a:gd name="connsiteX12" fmla="*/ 1606215 w 3134579"/>
                <a:gd name="connsiteY12" fmla="*/ 873291 h 2286001"/>
                <a:gd name="connsiteX13" fmla="*/ 2286001 w 3134579"/>
                <a:gd name="connsiteY13" fmla="*/ 914401 h 2286001"/>
                <a:gd name="connsiteX14" fmla="*/ 2965787 w 3134579"/>
                <a:gd name="connsiteY14" fmla="*/ 873291 h 2286001"/>
                <a:gd name="connsiteX15" fmla="*/ 3134579 w 3134579"/>
                <a:gd name="connsiteY15" fmla="*/ 848580 h 2286001"/>
                <a:gd name="connsiteX16" fmla="*/ 3128542 w 3134579"/>
                <a:gd name="connsiteY16" fmla="*/ 889815 h 2286001"/>
                <a:gd name="connsiteX17" fmla="*/ 2286001 w 3134579"/>
                <a:gd name="connsiteY17" fmla="*/ 2286001 h 2286001"/>
                <a:gd name="connsiteX18" fmla="*/ 2285990 w 3134579"/>
                <a:gd name="connsiteY18" fmla="*/ 2286000 h 2286001"/>
                <a:gd name="connsiteX19" fmla="*/ 2052270 w 3134579"/>
                <a:gd name="connsiteY19" fmla="*/ 2274198 h 2286001"/>
                <a:gd name="connsiteX20" fmla="*/ 0 w 3134579"/>
                <a:gd name="connsiteY20" fmla="*/ 0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579" h="2286001">
                  <a:moveTo>
                    <a:pt x="1889806" y="2060834"/>
                  </a:moveTo>
                  <a:lnTo>
                    <a:pt x="1950713" y="2127435"/>
                  </a:lnTo>
                  <a:lnTo>
                    <a:pt x="1950713" y="2127436"/>
                  </a:lnTo>
                  <a:close/>
                  <a:moveTo>
                    <a:pt x="0" y="0"/>
                  </a:moveTo>
                  <a:cubicBezTo>
                    <a:pt x="0" y="378757"/>
                    <a:pt x="575706" y="703729"/>
                    <a:pt x="1396186" y="842542"/>
                  </a:cubicBezTo>
                  <a:lnTo>
                    <a:pt x="1437421" y="848579"/>
                  </a:lnTo>
                  <a:lnTo>
                    <a:pt x="1443458" y="889814"/>
                  </a:lnTo>
                  <a:cubicBezTo>
                    <a:pt x="1530217" y="1402614"/>
                    <a:pt x="1689693" y="1819799"/>
                    <a:pt x="1889570" y="2060576"/>
                  </a:cubicBezTo>
                  <a:lnTo>
                    <a:pt x="1889570" y="2060576"/>
                  </a:lnTo>
                  <a:lnTo>
                    <a:pt x="1830852" y="1983132"/>
                  </a:lnTo>
                  <a:cubicBezTo>
                    <a:pt x="1658526" y="1735407"/>
                    <a:pt x="1521542" y="1351335"/>
                    <a:pt x="1443459" y="889815"/>
                  </a:cubicBezTo>
                  <a:lnTo>
                    <a:pt x="1437422" y="848580"/>
                  </a:lnTo>
                  <a:lnTo>
                    <a:pt x="1606215" y="873291"/>
                  </a:lnTo>
                  <a:cubicBezTo>
                    <a:pt x="1820959" y="900009"/>
                    <a:pt x="2049278" y="914401"/>
                    <a:pt x="2286001" y="914401"/>
                  </a:cubicBezTo>
                  <a:cubicBezTo>
                    <a:pt x="2522724" y="914401"/>
                    <a:pt x="2751043" y="900009"/>
                    <a:pt x="2965787" y="873291"/>
                  </a:cubicBezTo>
                  <a:lnTo>
                    <a:pt x="3134579" y="848580"/>
                  </a:lnTo>
                  <a:lnTo>
                    <a:pt x="3128542" y="889815"/>
                  </a:lnTo>
                  <a:cubicBezTo>
                    <a:pt x="2989730" y="1710295"/>
                    <a:pt x="2664758" y="2286001"/>
                    <a:pt x="2286001" y="2286001"/>
                  </a:cubicBezTo>
                  <a:lnTo>
                    <a:pt x="2285990" y="2286000"/>
                  </a:lnTo>
                  <a:lnTo>
                    <a:pt x="2052270" y="2274198"/>
                  </a:lnTo>
                  <a:cubicBezTo>
                    <a:pt x="899540" y="2157132"/>
                    <a:pt x="0" y="1183616"/>
                    <a:pt x="0" y="0"/>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2" name="Graphic 21" descr="Plant With Roots outline">
              <a:extLst>
                <a:ext uri="{FF2B5EF4-FFF2-40B4-BE49-F238E27FC236}">
                  <a16:creationId xmlns:a16="http://schemas.microsoft.com/office/drawing/2014/main" id="{FD1DE213-83EB-EB5B-9F5E-0C0DA9306D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4411" y="4029036"/>
              <a:ext cx="914400" cy="914400"/>
            </a:xfrm>
            <a:prstGeom prst="rect">
              <a:avLst/>
            </a:prstGeom>
          </p:spPr>
        </p:pic>
      </p:grpSp>
      <p:grpSp>
        <p:nvGrpSpPr>
          <p:cNvPr id="29" name="Group 28">
            <a:extLst>
              <a:ext uri="{FF2B5EF4-FFF2-40B4-BE49-F238E27FC236}">
                <a16:creationId xmlns:a16="http://schemas.microsoft.com/office/drawing/2014/main" id="{FFE1E3F8-714D-4E03-BBFB-B7774312AE13}"/>
              </a:ext>
            </a:extLst>
          </p:cNvPr>
          <p:cNvGrpSpPr/>
          <p:nvPr/>
        </p:nvGrpSpPr>
        <p:grpSpPr>
          <a:xfrm>
            <a:off x="12529517" y="3186335"/>
            <a:ext cx="6493952" cy="8904545"/>
            <a:chOff x="6269427" y="1561694"/>
            <a:chExt cx="2286001" cy="3134578"/>
          </a:xfrm>
        </p:grpSpPr>
        <p:sp>
          <p:nvSpPr>
            <p:cNvPr id="19" name="Freeform: Shape 18">
              <a:extLst>
                <a:ext uri="{FF2B5EF4-FFF2-40B4-BE49-F238E27FC236}">
                  <a16:creationId xmlns:a16="http://schemas.microsoft.com/office/drawing/2014/main" id="{A9B61C19-F049-A4CC-1078-EBA5F129F0CD}"/>
                </a:ext>
              </a:extLst>
            </p:cNvPr>
            <p:cNvSpPr/>
            <p:nvPr/>
          </p:nvSpPr>
          <p:spPr>
            <a:xfrm rot="2700000">
              <a:off x="5845139" y="1985982"/>
              <a:ext cx="3134578" cy="2286001"/>
            </a:xfrm>
            <a:custGeom>
              <a:avLst/>
              <a:gdLst>
                <a:gd name="connsiteX0" fmla="*/ 0 w 3134578"/>
                <a:gd name="connsiteY0" fmla="*/ 1437422 h 2286001"/>
                <a:gd name="connsiteX1" fmla="*/ 6037 w 3134578"/>
                <a:gd name="connsiteY1" fmla="*/ 1396187 h 2286001"/>
                <a:gd name="connsiteX2" fmla="*/ 778225 w 3134578"/>
                <a:gd name="connsiteY2" fmla="*/ 6667 h 2286001"/>
                <a:gd name="connsiteX3" fmla="*/ 848579 w 3134578"/>
                <a:gd name="connsiteY3" fmla="*/ 0 h 2286001"/>
                <a:gd name="connsiteX4" fmla="*/ 848579 w 3134578"/>
                <a:gd name="connsiteY4" fmla="*/ 0 h 2286001"/>
                <a:gd name="connsiteX5" fmla="*/ 848579 w 3134578"/>
                <a:gd name="connsiteY5" fmla="*/ 0 h 2286001"/>
                <a:gd name="connsiteX6" fmla="*/ 848579 w 3134578"/>
                <a:gd name="connsiteY6" fmla="*/ 0 h 2286001"/>
                <a:gd name="connsiteX7" fmla="*/ 848580 w 3134578"/>
                <a:gd name="connsiteY7" fmla="*/ 0 h 2286001"/>
                <a:gd name="connsiteX8" fmla="*/ 1082309 w 3134578"/>
                <a:gd name="connsiteY8" fmla="*/ 11803 h 2286001"/>
                <a:gd name="connsiteX9" fmla="*/ 3134578 w 3134578"/>
                <a:gd name="connsiteY9" fmla="*/ 2286001 h 2286001"/>
                <a:gd name="connsiteX10" fmla="*/ 1738392 w 3134578"/>
                <a:gd name="connsiteY10" fmla="*/ 1443459 h 2286001"/>
                <a:gd name="connsiteX11" fmla="*/ 1697158 w 3134578"/>
                <a:gd name="connsiteY11" fmla="*/ 1437422 h 2286001"/>
                <a:gd name="connsiteX12" fmla="*/ 1697158 w 3134578"/>
                <a:gd name="connsiteY12" fmla="*/ 1437422 h 2286001"/>
                <a:gd name="connsiteX13" fmla="*/ 1528365 w 3134578"/>
                <a:gd name="connsiteY13" fmla="*/ 1412711 h 2286001"/>
                <a:gd name="connsiteX14" fmla="*/ 848579 w 3134578"/>
                <a:gd name="connsiteY14" fmla="*/ 1371601 h 2286001"/>
                <a:gd name="connsiteX15" fmla="*/ 168793 w 3134578"/>
                <a:gd name="connsiteY15" fmla="*/ 1412711 h 228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34578" h="2286001">
                  <a:moveTo>
                    <a:pt x="0" y="1437422"/>
                  </a:moveTo>
                  <a:lnTo>
                    <a:pt x="6037" y="1396187"/>
                  </a:lnTo>
                  <a:cubicBezTo>
                    <a:pt x="136175" y="626987"/>
                    <a:pt x="429928" y="72920"/>
                    <a:pt x="778225" y="6667"/>
                  </a:cubicBezTo>
                  <a:lnTo>
                    <a:pt x="848579" y="0"/>
                  </a:lnTo>
                  <a:lnTo>
                    <a:pt x="848579" y="0"/>
                  </a:lnTo>
                  <a:lnTo>
                    <a:pt x="848579" y="0"/>
                  </a:lnTo>
                  <a:lnTo>
                    <a:pt x="848579" y="0"/>
                  </a:lnTo>
                  <a:lnTo>
                    <a:pt x="848580" y="0"/>
                  </a:lnTo>
                  <a:lnTo>
                    <a:pt x="1082309" y="11803"/>
                  </a:lnTo>
                  <a:cubicBezTo>
                    <a:pt x="2235038" y="128869"/>
                    <a:pt x="3134578" y="1102385"/>
                    <a:pt x="3134578" y="2286001"/>
                  </a:cubicBezTo>
                  <a:cubicBezTo>
                    <a:pt x="3134578" y="1907244"/>
                    <a:pt x="2558872" y="1582273"/>
                    <a:pt x="1738392" y="1443459"/>
                  </a:cubicBezTo>
                  <a:lnTo>
                    <a:pt x="1697158" y="1437422"/>
                  </a:lnTo>
                  <a:lnTo>
                    <a:pt x="1697158" y="1437422"/>
                  </a:lnTo>
                  <a:lnTo>
                    <a:pt x="1528365" y="1412711"/>
                  </a:lnTo>
                  <a:cubicBezTo>
                    <a:pt x="1313621" y="1385994"/>
                    <a:pt x="1085302" y="1371601"/>
                    <a:pt x="848579" y="1371601"/>
                  </a:cubicBezTo>
                  <a:cubicBezTo>
                    <a:pt x="611856" y="1371601"/>
                    <a:pt x="383537" y="1385994"/>
                    <a:pt x="168793" y="1412711"/>
                  </a:cubicBezTo>
                  <a:close/>
                </a:path>
              </a:pathLst>
            </a:custGeom>
            <a:solidFill>
              <a:schemeClr val="bg1"/>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4" name="Graphic 23" descr="Rolling hills outline">
              <a:extLst>
                <a:ext uri="{FF2B5EF4-FFF2-40B4-BE49-F238E27FC236}">
                  <a16:creationId xmlns:a16="http://schemas.microsoft.com/office/drawing/2014/main" id="{2558B9DE-DD3F-A2D5-E3B4-49C4DDDA9B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200" y="1914564"/>
              <a:ext cx="914400" cy="914400"/>
            </a:xfrm>
            <a:prstGeom prst="rect">
              <a:avLst/>
            </a:prstGeom>
          </p:spPr>
        </p:pic>
      </p:grpSp>
      <p:grpSp>
        <p:nvGrpSpPr>
          <p:cNvPr id="30" name="Group 29">
            <a:extLst>
              <a:ext uri="{FF2B5EF4-FFF2-40B4-BE49-F238E27FC236}">
                <a16:creationId xmlns:a16="http://schemas.microsoft.com/office/drawing/2014/main" id="{991B9953-442E-DF84-FDA1-C7E0C7057B34}"/>
              </a:ext>
            </a:extLst>
          </p:cNvPr>
          <p:cNvGrpSpPr/>
          <p:nvPr/>
        </p:nvGrpSpPr>
        <p:grpSpPr>
          <a:xfrm>
            <a:off x="-4052747" y="-1708134"/>
            <a:ext cx="8313062" cy="6062585"/>
            <a:chOff x="4828728" y="3602429"/>
            <a:chExt cx="3134580" cy="2286000"/>
          </a:xfrm>
        </p:grpSpPr>
        <p:sp>
          <p:nvSpPr>
            <p:cNvPr id="18" name="Freeform: Shape 17">
              <a:extLst>
                <a:ext uri="{FF2B5EF4-FFF2-40B4-BE49-F238E27FC236}">
                  <a16:creationId xmlns:a16="http://schemas.microsoft.com/office/drawing/2014/main" id="{05ACFC3D-5405-DDBD-0149-95C1DF5E511B}"/>
                </a:ext>
              </a:extLst>
            </p:cNvPr>
            <p:cNvSpPr/>
            <p:nvPr/>
          </p:nvSpPr>
          <p:spPr>
            <a:xfrm rot="2700000">
              <a:off x="5253018" y="3178139"/>
              <a:ext cx="2286000" cy="3134580"/>
            </a:xfrm>
            <a:custGeom>
              <a:avLst/>
              <a:gdLst>
                <a:gd name="connsiteX0" fmla="*/ 0 w 2286000"/>
                <a:gd name="connsiteY0" fmla="*/ 3134580 h 3134580"/>
                <a:gd name="connsiteX1" fmla="*/ 842542 w 2286000"/>
                <a:gd name="connsiteY1" fmla="*/ 1738394 h 3134580"/>
                <a:gd name="connsiteX2" fmla="*/ 848579 w 2286000"/>
                <a:gd name="connsiteY2" fmla="*/ 1697159 h 3134580"/>
                <a:gd name="connsiteX3" fmla="*/ 889814 w 2286000"/>
                <a:gd name="connsiteY3" fmla="*/ 1691122 h 3134580"/>
                <a:gd name="connsiteX4" fmla="*/ 2060575 w 2286000"/>
                <a:gd name="connsiteY4" fmla="*/ 1245011 h 3134580"/>
                <a:gd name="connsiteX5" fmla="*/ 2060576 w 2286000"/>
                <a:gd name="connsiteY5" fmla="*/ 1245010 h 3134580"/>
                <a:gd name="connsiteX6" fmla="*/ 1983131 w 2286000"/>
                <a:gd name="connsiteY6" fmla="*/ 1303729 h 3134580"/>
                <a:gd name="connsiteX7" fmla="*/ 889814 w 2286000"/>
                <a:gd name="connsiteY7" fmla="*/ 1691122 h 3134580"/>
                <a:gd name="connsiteX8" fmla="*/ 848579 w 2286000"/>
                <a:gd name="connsiteY8" fmla="*/ 1697159 h 3134580"/>
                <a:gd name="connsiteX9" fmla="*/ 873290 w 2286000"/>
                <a:gd name="connsiteY9" fmla="*/ 1528366 h 3134580"/>
                <a:gd name="connsiteX10" fmla="*/ 914400 w 2286000"/>
                <a:gd name="connsiteY10" fmla="*/ 848579 h 3134580"/>
                <a:gd name="connsiteX11" fmla="*/ 873290 w 2286000"/>
                <a:gd name="connsiteY11" fmla="*/ 168793 h 3134580"/>
                <a:gd name="connsiteX12" fmla="*/ 848579 w 2286000"/>
                <a:gd name="connsiteY12" fmla="*/ 0 h 3134580"/>
                <a:gd name="connsiteX13" fmla="*/ 889814 w 2286000"/>
                <a:gd name="connsiteY13" fmla="*/ 6037 h 3134580"/>
                <a:gd name="connsiteX14" fmla="*/ 2286000 w 2286000"/>
                <a:gd name="connsiteY14" fmla="*/ 848579 h 3134580"/>
                <a:gd name="connsiteX15" fmla="*/ 2285999 w 2286000"/>
                <a:gd name="connsiteY15" fmla="*/ 848591 h 3134580"/>
                <a:gd name="connsiteX16" fmla="*/ 2274197 w 2286000"/>
                <a:gd name="connsiteY16" fmla="*/ 1082310 h 3134580"/>
                <a:gd name="connsiteX17" fmla="*/ 0 w 2286000"/>
                <a:gd name="connsiteY17" fmla="*/ 3134580 h 31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3134580">
                  <a:moveTo>
                    <a:pt x="0" y="3134580"/>
                  </a:moveTo>
                  <a:cubicBezTo>
                    <a:pt x="378757" y="3134580"/>
                    <a:pt x="703729" y="2558874"/>
                    <a:pt x="842542" y="1738394"/>
                  </a:cubicBezTo>
                  <a:lnTo>
                    <a:pt x="848579" y="1697159"/>
                  </a:lnTo>
                  <a:lnTo>
                    <a:pt x="889814" y="1691122"/>
                  </a:lnTo>
                  <a:cubicBezTo>
                    <a:pt x="1402614" y="1604364"/>
                    <a:pt x="1819799" y="1444888"/>
                    <a:pt x="2060575" y="1245011"/>
                  </a:cubicBezTo>
                  <a:lnTo>
                    <a:pt x="2060576" y="1245010"/>
                  </a:lnTo>
                  <a:lnTo>
                    <a:pt x="1983131" y="1303729"/>
                  </a:lnTo>
                  <a:cubicBezTo>
                    <a:pt x="1735406" y="1476055"/>
                    <a:pt x="1351334" y="1613039"/>
                    <a:pt x="889814" y="1691122"/>
                  </a:cubicBezTo>
                  <a:lnTo>
                    <a:pt x="848579" y="1697159"/>
                  </a:lnTo>
                  <a:lnTo>
                    <a:pt x="873290" y="1528366"/>
                  </a:lnTo>
                  <a:cubicBezTo>
                    <a:pt x="900007" y="1313622"/>
                    <a:pt x="914400" y="1085303"/>
                    <a:pt x="914400" y="848579"/>
                  </a:cubicBezTo>
                  <a:cubicBezTo>
                    <a:pt x="914400" y="611856"/>
                    <a:pt x="900007" y="383537"/>
                    <a:pt x="873290" y="168793"/>
                  </a:cubicBezTo>
                  <a:lnTo>
                    <a:pt x="848579" y="0"/>
                  </a:lnTo>
                  <a:lnTo>
                    <a:pt x="889814" y="6037"/>
                  </a:lnTo>
                  <a:cubicBezTo>
                    <a:pt x="1710294" y="144851"/>
                    <a:pt x="2286000" y="469822"/>
                    <a:pt x="2286000" y="848579"/>
                  </a:cubicBezTo>
                  <a:lnTo>
                    <a:pt x="2285999" y="848591"/>
                  </a:lnTo>
                  <a:lnTo>
                    <a:pt x="2274197" y="1082310"/>
                  </a:lnTo>
                  <a:cubicBezTo>
                    <a:pt x="2157131" y="2235040"/>
                    <a:pt x="1183615" y="3134580"/>
                    <a:pt x="0" y="313458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pic>
          <p:nvPicPr>
            <p:cNvPr id="26" name="Graphic 25" descr="Priorities with solid fill">
              <a:extLst>
                <a:ext uri="{FF2B5EF4-FFF2-40B4-BE49-F238E27FC236}">
                  <a16:creationId xmlns:a16="http://schemas.microsoft.com/office/drawing/2014/main" id="{8ADD2D50-044D-0F7D-9BAC-13FC488E52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4370" y="4332449"/>
              <a:ext cx="914400" cy="914400"/>
            </a:xfrm>
            <a:prstGeom prst="rect">
              <a:avLst/>
            </a:prstGeom>
          </p:spPr>
        </p:pic>
      </p:grpSp>
      <p:grpSp>
        <p:nvGrpSpPr>
          <p:cNvPr id="31" name="Group 30">
            <a:extLst>
              <a:ext uri="{FF2B5EF4-FFF2-40B4-BE49-F238E27FC236}">
                <a16:creationId xmlns:a16="http://schemas.microsoft.com/office/drawing/2014/main" id="{34D43C1B-58E8-2688-A1D3-081A58CF97B8}"/>
              </a:ext>
            </a:extLst>
          </p:cNvPr>
          <p:cNvGrpSpPr/>
          <p:nvPr/>
        </p:nvGrpSpPr>
        <p:grpSpPr>
          <a:xfrm>
            <a:off x="-3691453" y="970343"/>
            <a:ext cx="3134579" cy="2286000"/>
            <a:chOff x="4228693" y="969572"/>
            <a:chExt cx="3134579" cy="2286000"/>
          </a:xfrm>
        </p:grpSpPr>
        <p:sp>
          <p:nvSpPr>
            <p:cNvPr id="16" name="Freeform: Shape 15">
              <a:extLst>
                <a:ext uri="{FF2B5EF4-FFF2-40B4-BE49-F238E27FC236}">
                  <a16:creationId xmlns:a16="http://schemas.microsoft.com/office/drawing/2014/main" id="{7C20D398-F826-BB14-F349-ABC22C2E478E}"/>
                </a:ext>
              </a:extLst>
            </p:cNvPr>
            <p:cNvSpPr/>
            <p:nvPr/>
          </p:nvSpPr>
          <p:spPr>
            <a:xfrm rot="2700000">
              <a:off x="4652983" y="545282"/>
              <a:ext cx="2286000" cy="3134579"/>
            </a:xfrm>
            <a:custGeom>
              <a:avLst/>
              <a:gdLst>
                <a:gd name="connsiteX0" fmla="*/ 0 w 2286000"/>
                <a:gd name="connsiteY0" fmla="*/ 2286000 h 3134579"/>
                <a:gd name="connsiteX1" fmla="*/ 2286000 w 2286000"/>
                <a:gd name="connsiteY1" fmla="*/ 0 h 3134579"/>
                <a:gd name="connsiteX2" fmla="*/ 1443458 w 2286000"/>
                <a:gd name="connsiteY2" fmla="*/ 1396186 h 3134579"/>
                <a:gd name="connsiteX3" fmla="*/ 1437421 w 2286000"/>
                <a:gd name="connsiteY3" fmla="*/ 1437421 h 3134579"/>
                <a:gd name="connsiteX4" fmla="*/ 1437422 w 2286000"/>
                <a:gd name="connsiteY4" fmla="*/ 1437421 h 3134579"/>
                <a:gd name="connsiteX5" fmla="*/ 1412711 w 2286000"/>
                <a:gd name="connsiteY5" fmla="*/ 1606214 h 3134579"/>
                <a:gd name="connsiteX6" fmla="*/ 1371601 w 2286000"/>
                <a:gd name="connsiteY6" fmla="*/ 2286000 h 3134579"/>
                <a:gd name="connsiteX7" fmla="*/ 1412711 w 2286000"/>
                <a:gd name="connsiteY7" fmla="*/ 2965786 h 3134579"/>
                <a:gd name="connsiteX8" fmla="*/ 1437422 w 2286000"/>
                <a:gd name="connsiteY8" fmla="*/ 3134579 h 3134579"/>
                <a:gd name="connsiteX9" fmla="*/ 1396187 w 2286000"/>
                <a:gd name="connsiteY9" fmla="*/ 3128542 h 3134579"/>
                <a:gd name="connsiteX10" fmla="*/ 1 w 2286000"/>
                <a:gd name="connsiteY10" fmla="*/ 2286000 h 3134579"/>
                <a:gd name="connsiteX11" fmla="*/ 102775 w 2286000"/>
                <a:gd name="connsiteY11" fmla="*/ 2014085 h 3134579"/>
                <a:gd name="connsiteX12" fmla="*/ 158565 w 2286000"/>
                <a:gd name="connsiteY12" fmla="*/ 1950712 h 3134579"/>
                <a:gd name="connsiteX13" fmla="*/ 158565 w 2286000"/>
                <a:gd name="connsiteY13" fmla="*/ 1950713 h 3134579"/>
                <a:gd name="connsiteX14" fmla="*/ 0 w 2286000"/>
                <a:gd name="connsiteY14" fmla="*/ 2286000 h 313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6000" h="3134579">
                  <a:moveTo>
                    <a:pt x="0" y="2286000"/>
                  </a:moveTo>
                  <a:cubicBezTo>
                    <a:pt x="0" y="1023477"/>
                    <a:pt x="1023477" y="0"/>
                    <a:pt x="2286000" y="0"/>
                  </a:cubicBezTo>
                  <a:cubicBezTo>
                    <a:pt x="1907243" y="0"/>
                    <a:pt x="1582272" y="575706"/>
                    <a:pt x="1443458" y="1396186"/>
                  </a:cubicBezTo>
                  <a:lnTo>
                    <a:pt x="1437421" y="1437421"/>
                  </a:lnTo>
                  <a:lnTo>
                    <a:pt x="1437422" y="1437421"/>
                  </a:lnTo>
                  <a:lnTo>
                    <a:pt x="1412711" y="1606214"/>
                  </a:lnTo>
                  <a:cubicBezTo>
                    <a:pt x="1385994" y="1820958"/>
                    <a:pt x="1371601" y="2049277"/>
                    <a:pt x="1371601" y="2286000"/>
                  </a:cubicBezTo>
                  <a:cubicBezTo>
                    <a:pt x="1371601" y="2522723"/>
                    <a:pt x="1385994" y="2751042"/>
                    <a:pt x="1412711" y="2965786"/>
                  </a:cubicBezTo>
                  <a:lnTo>
                    <a:pt x="1437422" y="3134579"/>
                  </a:lnTo>
                  <a:lnTo>
                    <a:pt x="1396187" y="3128542"/>
                  </a:lnTo>
                  <a:cubicBezTo>
                    <a:pt x="575706" y="2989729"/>
                    <a:pt x="1" y="2664757"/>
                    <a:pt x="1" y="2286000"/>
                  </a:cubicBezTo>
                  <a:cubicBezTo>
                    <a:pt x="1" y="2191310"/>
                    <a:pt x="35982" y="2099983"/>
                    <a:pt x="102775" y="2014085"/>
                  </a:cubicBezTo>
                  <a:lnTo>
                    <a:pt x="158565" y="1950712"/>
                  </a:lnTo>
                  <a:lnTo>
                    <a:pt x="158565" y="1950713"/>
                  </a:lnTo>
                  <a:cubicBezTo>
                    <a:pt x="56221" y="2054530"/>
                    <a:pt x="0" y="2167639"/>
                    <a:pt x="0" y="2286000"/>
                  </a:cubicBezTo>
                  <a:close/>
                </a:path>
              </a:pathLst>
            </a:custGeom>
            <a:solidFill>
              <a:srgbClr val="00A5CC"/>
            </a:solidFill>
            <a:ln>
              <a:noFill/>
            </a:ln>
            <a:effectLst>
              <a:innerShdw blurRad="1270000" dist="50800" dir="5400000">
                <a:srgbClr val="5805FF"/>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NZ"/>
            </a:p>
          </p:txBody>
        </p:sp>
        <p:pic>
          <p:nvPicPr>
            <p:cNvPr id="28" name="Graphic 27" descr="Rabbit outline">
              <a:extLst>
                <a:ext uri="{FF2B5EF4-FFF2-40B4-BE49-F238E27FC236}">
                  <a16:creationId xmlns:a16="http://schemas.microsoft.com/office/drawing/2014/main" id="{89BC6824-D886-6E4D-7D3A-5A1D2D6976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1507" y="1655371"/>
              <a:ext cx="914400" cy="914400"/>
            </a:xfrm>
            <a:prstGeom prst="rect">
              <a:avLst/>
            </a:prstGeom>
          </p:spPr>
        </p:pic>
      </p:grpSp>
      <p:sp>
        <p:nvSpPr>
          <p:cNvPr id="33" name="TextBox 32">
            <a:extLst>
              <a:ext uri="{FF2B5EF4-FFF2-40B4-BE49-F238E27FC236}">
                <a16:creationId xmlns:a16="http://schemas.microsoft.com/office/drawing/2014/main" id="{0EFFF676-64EF-80D4-E1A7-48BDC306B1C6}"/>
              </a:ext>
            </a:extLst>
          </p:cNvPr>
          <p:cNvSpPr txBox="1"/>
          <p:nvPr/>
        </p:nvSpPr>
        <p:spPr>
          <a:xfrm>
            <a:off x="5837727" y="468955"/>
            <a:ext cx="2272801" cy="1200329"/>
          </a:xfrm>
          <a:prstGeom prst="rect">
            <a:avLst/>
          </a:prstGeom>
          <a:noFill/>
        </p:spPr>
        <p:txBody>
          <a:bodyPr wrap="square" rtlCol="0">
            <a:spAutoFit/>
          </a:bodyPr>
          <a:lstStyle/>
          <a:p>
            <a:pPr algn="ctr"/>
            <a:r>
              <a:rPr lang="en-NZ" sz="4400" b="1" dirty="0">
                <a:latin typeface="Aptos ExtraBold" panose="020F0502020204030204" pitchFamily="34" charset="0"/>
              </a:rPr>
              <a:t>2</a:t>
            </a:r>
          </a:p>
          <a:p>
            <a:pPr algn="ctr"/>
            <a:r>
              <a:rPr lang="en-NZ" sz="2800" dirty="0">
                <a:latin typeface="Aptos ExtraBold" panose="020F0502020204030204" pitchFamily="34" charset="0"/>
              </a:rPr>
              <a:t>Prioritizing</a:t>
            </a:r>
          </a:p>
        </p:txBody>
      </p:sp>
      <p:sp>
        <p:nvSpPr>
          <p:cNvPr id="34" name="TextBox 33">
            <a:extLst>
              <a:ext uri="{FF2B5EF4-FFF2-40B4-BE49-F238E27FC236}">
                <a16:creationId xmlns:a16="http://schemas.microsoft.com/office/drawing/2014/main" id="{F1BEEF5D-BF34-B3FD-F952-52A9EB036308}"/>
              </a:ext>
            </a:extLst>
          </p:cNvPr>
          <p:cNvSpPr txBox="1"/>
          <p:nvPr/>
        </p:nvSpPr>
        <p:spPr>
          <a:xfrm>
            <a:off x="12075986" y="1543439"/>
            <a:ext cx="2272801" cy="1200329"/>
          </a:xfrm>
          <a:prstGeom prst="rect">
            <a:avLst/>
          </a:prstGeom>
          <a:noFill/>
        </p:spPr>
        <p:txBody>
          <a:bodyPr wrap="square" rtlCol="0">
            <a:spAutoFit/>
          </a:bodyPr>
          <a:lstStyle/>
          <a:p>
            <a:pPr algn="ctr"/>
            <a:r>
              <a:rPr lang="en-NZ" sz="4400" b="1" dirty="0">
                <a:latin typeface="Aptos ExtraBold" panose="020F0502020204030204" pitchFamily="34" charset="0"/>
              </a:rPr>
              <a:t>1</a:t>
            </a:r>
          </a:p>
          <a:p>
            <a:pPr algn="ctr"/>
            <a:r>
              <a:rPr lang="en-NZ" sz="2800" dirty="0">
                <a:latin typeface="Aptos ExtraBold" panose="020F0502020204030204" pitchFamily="34" charset="0"/>
              </a:rPr>
              <a:t>Identifying </a:t>
            </a:r>
          </a:p>
        </p:txBody>
      </p:sp>
      <p:sp>
        <p:nvSpPr>
          <p:cNvPr id="35" name="TextBox 34">
            <a:extLst>
              <a:ext uri="{FF2B5EF4-FFF2-40B4-BE49-F238E27FC236}">
                <a16:creationId xmlns:a16="http://schemas.microsoft.com/office/drawing/2014/main" id="{967E45F6-4003-D19B-6B3F-5AB626601CEB}"/>
              </a:ext>
            </a:extLst>
          </p:cNvPr>
          <p:cNvSpPr txBox="1"/>
          <p:nvPr/>
        </p:nvSpPr>
        <p:spPr>
          <a:xfrm>
            <a:off x="-1877225" y="4081663"/>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3</a:t>
            </a:r>
          </a:p>
          <a:p>
            <a:pPr algn="ctr"/>
            <a:r>
              <a:rPr lang="en-NZ" dirty="0">
                <a:latin typeface="Aptos ExtraBold" panose="020F0502020204030204" pitchFamily="34" charset="0"/>
              </a:rPr>
              <a:t>Methodology</a:t>
            </a:r>
          </a:p>
        </p:txBody>
      </p:sp>
      <p:sp>
        <p:nvSpPr>
          <p:cNvPr id="36" name="TextBox 35">
            <a:extLst>
              <a:ext uri="{FF2B5EF4-FFF2-40B4-BE49-F238E27FC236}">
                <a16:creationId xmlns:a16="http://schemas.microsoft.com/office/drawing/2014/main" id="{F8BF5627-D753-1F3D-06C0-B81ECB4FCB4B}"/>
              </a:ext>
            </a:extLst>
          </p:cNvPr>
          <p:cNvSpPr txBox="1"/>
          <p:nvPr/>
        </p:nvSpPr>
        <p:spPr>
          <a:xfrm>
            <a:off x="-1877224" y="1483677"/>
            <a:ext cx="2272801" cy="861774"/>
          </a:xfrm>
          <a:prstGeom prst="rect">
            <a:avLst/>
          </a:prstGeom>
          <a:noFill/>
        </p:spPr>
        <p:txBody>
          <a:bodyPr wrap="square" rtlCol="0">
            <a:spAutoFit/>
          </a:bodyPr>
          <a:lstStyle/>
          <a:p>
            <a:pPr algn="ctr"/>
            <a:r>
              <a:rPr lang="en-NZ" sz="3200" b="1" dirty="0">
                <a:latin typeface="Aptos ExtraBold" panose="020F0502020204030204" pitchFamily="34" charset="0"/>
              </a:rPr>
              <a:t>4</a:t>
            </a:r>
          </a:p>
          <a:p>
            <a:pPr algn="ctr"/>
            <a:r>
              <a:rPr lang="en-NZ" dirty="0">
                <a:latin typeface="Aptos ExtraBold" panose="020F0502020204030204" pitchFamily="34" charset="0"/>
              </a:rPr>
              <a:t>Continued control</a:t>
            </a:r>
          </a:p>
        </p:txBody>
      </p:sp>
      <p:sp>
        <p:nvSpPr>
          <p:cNvPr id="3" name="Frame 2">
            <a:extLst>
              <a:ext uri="{FF2B5EF4-FFF2-40B4-BE49-F238E27FC236}">
                <a16:creationId xmlns:a16="http://schemas.microsoft.com/office/drawing/2014/main" id="{00E412C6-FD40-38E0-C5D6-BFD701822E5D}"/>
              </a:ext>
            </a:extLst>
          </p:cNvPr>
          <p:cNvSpPr/>
          <p:nvPr/>
        </p:nvSpPr>
        <p:spPr>
          <a:xfrm>
            <a:off x="0" y="0"/>
            <a:ext cx="12192000" cy="6858000"/>
          </a:xfrm>
          <a:prstGeom prst="frame">
            <a:avLst>
              <a:gd name="adj1" fmla="val 3659"/>
            </a:avLst>
          </a:prstGeom>
          <a:solidFill>
            <a:schemeClr val="bg1"/>
          </a:solidFill>
          <a:ln>
            <a:noFill/>
          </a:ln>
          <a:effectLst>
            <a:outerShdw blurRad="1270000" sx="102000" sy="102000" algn="ctr" rotWithShape="0">
              <a:srgbClr val="002060"/>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NZ">
              <a:solidFill>
                <a:schemeClr val="tx1"/>
              </a:solidFill>
            </a:endParaRPr>
          </a:p>
        </p:txBody>
      </p:sp>
      <p:sp>
        <p:nvSpPr>
          <p:cNvPr id="5" name="TextBox 4">
            <a:extLst>
              <a:ext uri="{FF2B5EF4-FFF2-40B4-BE49-F238E27FC236}">
                <a16:creationId xmlns:a16="http://schemas.microsoft.com/office/drawing/2014/main" id="{F8E42929-CB04-25DB-F313-815C9DA24390}"/>
              </a:ext>
            </a:extLst>
          </p:cNvPr>
          <p:cNvSpPr txBox="1"/>
          <p:nvPr/>
        </p:nvSpPr>
        <p:spPr>
          <a:xfrm>
            <a:off x="5997331" y="1702329"/>
            <a:ext cx="4656548" cy="4647426"/>
          </a:xfrm>
          <a:prstGeom prst="rect">
            <a:avLst/>
          </a:prstGeom>
          <a:noFill/>
        </p:spPr>
        <p:txBody>
          <a:bodyPr wrap="square" rtlCol="0">
            <a:spAutoFit/>
          </a:bodyPr>
          <a:lstStyle/>
          <a:p>
            <a:r>
              <a:rPr lang="en-NZ" sz="2000" b="1" dirty="0"/>
              <a:t>Example: Wild ginger, although not widespread throughout </a:t>
            </a:r>
            <a:r>
              <a:rPr lang="en-NZ" sz="2000" b="1" dirty="0" err="1"/>
              <a:t>Makarori</a:t>
            </a:r>
            <a:r>
              <a:rPr lang="en-NZ" sz="2000" b="1" dirty="0"/>
              <a:t> would be advised to be removal first.</a:t>
            </a:r>
          </a:p>
          <a:p>
            <a:endParaRPr lang="en-NZ" sz="2000" b="1" dirty="0"/>
          </a:p>
          <a:p>
            <a:r>
              <a:rPr lang="en-NZ" sz="2000" b="1" dirty="0"/>
              <a:t>If cape ivy were to be prioritized wild ginger could overtake that niche, making the long-term management more labour intensive.</a:t>
            </a:r>
          </a:p>
          <a:p>
            <a:endParaRPr lang="en-NZ" sz="2000" b="1" dirty="0"/>
          </a:p>
          <a:p>
            <a:r>
              <a:rPr lang="en-NZ" sz="2000" b="1" dirty="0"/>
              <a:t>Commonly weeds outcompete other weed species, and if one is removed others quickly spread.  </a:t>
            </a:r>
          </a:p>
          <a:p>
            <a:endParaRPr lang="en-NZ" sz="2000" b="1" dirty="0"/>
          </a:p>
          <a:p>
            <a:endParaRPr lang="en-NZ" dirty="0"/>
          </a:p>
          <a:p>
            <a:endParaRPr lang="en-NZ" dirty="0"/>
          </a:p>
        </p:txBody>
      </p:sp>
      <p:pic>
        <p:nvPicPr>
          <p:cNvPr id="2" name="Picture 1">
            <a:extLst>
              <a:ext uri="{FF2B5EF4-FFF2-40B4-BE49-F238E27FC236}">
                <a16:creationId xmlns:a16="http://schemas.microsoft.com/office/drawing/2014/main" id="{F354A082-3DCD-F2F2-3E29-59D15AFBA5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8274" y="504328"/>
            <a:ext cx="1264780" cy="1309353"/>
          </a:xfrm>
          <a:prstGeom prst="rect">
            <a:avLst/>
          </a:prstGeom>
          <a:effectLst>
            <a:outerShdw blurRad="50800" dist="38100" dir="5400000" algn="ctr" rotWithShape="0">
              <a:srgbClr val="000000">
                <a:alpha val="43137"/>
              </a:srgbClr>
            </a:outerShdw>
          </a:effectLst>
        </p:spPr>
      </p:pic>
      <p:pic>
        <p:nvPicPr>
          <p:cNvPr id="6" name="Picture 5" descr="A plant with green stems and orange flowers">
            <a:extLst>
              <a:ext uri="{FF2B5EF4-FFF2-40B4-BE49-F238E27FC236}">
                <a16:creationId xmlns:a16="http://schemas.microsoft.com/office/drawing/2014/main" id="{187A7497-9F60-C3BB-DA26-56AC9AA9E5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8368" y="3431115"/>
            <a:ext cx="4596889" cy="3447667"/>
          </a:xfrm>
          <a:prstGeom prst="rect">
            <a:avLst/>
          </a:prstGeom>
        </p:spPr>
      </p:pic>
    </p:spTree>
    <p:extLst>
      <p:ext uri="{BB962C8B-B14F-4D97-AF65-F5344CB8AC3E}">
        <p14:creationId xmlns:p14="http://schemas.microsoft.com/office/powerpoint/2010/main" val="2637628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25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22073</TotalTime>
  <Words>761</Words>
  <Application>Microsoft Office PowerPoint</Application>
  <PresentationFormat>Widescreen</PresentationFormat>
  <Paragraphs>143</Paragraphs>
  <Slides>14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Aptos ExtraBold</vt:lpstr>
      <vt:lpstr>Arial</vt:lpstr>
      <vt:lpstr>Calibri</vt:lpstr>
      <vt:lpstr>Calibri Light</vt:lpstr>
      <vt:lpstr>Office Theme</vt:lpstr>
      <vt:lpstr>Weed species Control for Tairāwhiti Dune Restoration </vt:lpstr>
      <vt:lpstr>PURPOSE</vt:lpstr>
      <vt:lpstr>RESTORATION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Weed species Control for Tairāwhiti Dune Restoration</dc:title>
  <dc:creator>Glenn Brown</dc:creator>
  <cp:lastModifiedBy>Glenn Brown</cp:lastModifiedBy>
  <cp:revision>81</cp:revision>
  <dcterms:created xsi:type="dcterms:W3CDTF">2025-02-07T00:10:54Z</dcterms:created>
  <dcterms:modified xsi:type="dcterms:W3CDTF">2025-03-07T02:09:51Z</dcterms:modified>
</cp:coreProperties>
</file>